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 id="2147483856" r:id="rId2"/>
  </p:sldMasterIdLst>
  <p:notesMasterIdLst>
    <p:notesMasterId r:id="rId43"/>
  </p:notesMasterIdLst>
  <p:sldIdLst>
    <p:sldId id="256" r:id="rId3"/>
    <p:sldId id="2147374351" r:id="rId4"/>
    <p:sldId id="2147374365" r:id="rId5"/>
    <p:sldId id="2147374352" r:id="rId6"/>
    <p:sldId id="2147374372" r:id="rId7"/>
    <p:sldId id="324" r:id="rId8"/>
    <p:sldId id="269" r:id="rId9"/>
    <p:sldId id="292" r:id="rId10"/>
    <p:sldId id="259" r:id="rId11"/>
    <p:sldId id="264" r:id="rId12"/>
    <p:sldId id="265" r:id="rId13"/>
    <p:sldId id="266" r:id="rId14"/>
    <p:sldId id="2147374357" r:id="rId15"/>
    <p:sldId id="2147374358" r:id="rId16"/>
    <p:sldId id="2147374359" r:id="rId17"/>
    <p:sldId id="2147374360" r:id="rId18"/>
    <p:sldId id="283" r:id="rId19"/>
    <p:sldId id="285" r:id="rId20"/>
    <p:sldId id="2142534215" r:id="rId21"/>
    <p:sldId id="286" r:id="rId22"/>
    <p:sldId id="279" r:id="rId23"/>
    <p:sldId id="276" r:id="rId24"/>
    <p:sldId id="273" r:id="rId25"/>
    <p:sldId id="2147374343" r:id="rId26"/>
    <p:sldId id="271" r:id="rId27"/>
    <p:sldId id="272" r:id="rId28"/>
    <p:sldId id="422" r:id="rId29"/>
    <p:sldId id="2147374373" r:id="rId30"/>
    <p:sldId id="2147374366" r:id="rId31"/>
    <p:sldId id="2147374367" r:id="rId32"/>
    <p:sldId id="2147374368" r:id="rId33"/>
    <p:sldId id="2147374369" r:id="rId34"/>
    <p:sldId id="2147374370" r:id="rId35"/>
    <p:sldId id="2147374371" r:id="rId36"/>
    <p:sldId id="2142534218" r:id="rId37"/>
    <p:sldId id="2142534221" r:id="rId38"/>
    <p:sldId id="2147374363" r:id="rId39"/>
    <p:sldId id="2147374364" r:id="rId40"/>
    <p:sldId id="2147374361" r:id="rId41"/>
    <p:sldId id="2147374362"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87"/>
    <a:srgbClr val="609EEC"/>
    <a:srgbClr val="067171"/>
    <a:srgbClr val="00AAA7"/>
    <a:srgbClr val="C6FFFF"/>
    <a:srgbClr val="8FFFFF"/>
    <a:srgbClr val="006EFE"/>
    <a:srgbClr val="041A3B"/>
    <a:srgbClr val="333333"/>
    <a:srgbClr val="0F5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4"/>
    <p:restoredTop sz="90438"/>
  </p:normalViewPr>
  <p:slideViewPr>
    <p:cSldViewPr snapToGrid="0" snapToObjects="1">
      <p:cViewPr varScale="1">
        <p:scale>
          <a:sx n="142" d="100"/>
          <a:sy n="142" d="100"/>
        </p:scale>
        <p:origin x="100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1AA58-8835-FA47-9321-5067C2678E97}"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70E89-5599-5340-A69A-B4668B70418A}" type="slidenum">
              <a:rPr lang="en-US" smtClean="0"/>
              <a:t>‹#›</a:t>
            </a:fld>
            <a:endParaRPr lang="en-US"/>
          </a:p>
        </p:txBody>
      </p:sp>
    </p:spTree>
    <p:extLst>
      <p:ext uri="{BB962C8B-B14F-4D97-AF65-F5344CB8AC3E}">
        <p14:creationId xmlns:p14="http://schemas.microsoft.com/office/powerpoint/2010/main" val="1758533396"/>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panose="020B0604020202020204" pitchFamily="34" charset="0"/>
        <a:ea typeface="+mn-ea"/>
        <a:cs typeface="+mn-cs"/>
      </a:defRPr>
    </a:lvl1pPr>
    <a:lvl2pPr marL="342900" algn="l" defTabSz="685800" rtl="0" eaLnBrk="1" latinLnBrk="0" hangingPunct="1">
      <a:defRPr sz="900" b="0" i="0" kern="1200">
        <a:solidFill>
          <a:schemeClr val="tx1"/>
        </a:solidFill>
        <a:latin typeface="Arial" panose="020B0604020202020204" pitchFamily="34" charset="0"/>
        <a:ea typeface="+mn-ea"/>
        <a:cs typeface="+mn-cs"/>
      </a:defRPr>
    </a:lvl2pPr>
    <a:lvl3pPr marL="685800" algn="l" defTabSz="685800" rtl="0" eaLnBrk="1" latinLnBrk="0" hangingPunct="1">
      <a:defRPr sz="900" b="0" i="0" kern="1200">
        <a:solidFill>
          <a:schemeClr val="tx1"/>
        </a:solidFill>
        <a:latin typeface="Arial" panose="020B0604020202020204" pitchFamily="34" charset="0"/>
        <a:ea typeface="+mn-ea"/>
        <a:cs typeface="+mn-cs"/>
      </a:defRPr>
    </a:lvl3pPr>
    <a:lvl4pPr marL="1028700" algn="l" defTabSz="685800" rtl="0" eaLnBrk="1" latinLnBrk="0" hangingPunct="1">
      <a:defRPr sz="900" b="0" i="0" kern="1200">
        <a:solidFill>
          <a:schemeClr val="tx1"/>
        </a:solidFill>
        <a:latin typeface="Arial" panose="020B0604020202020204" pitchFamily="34" charset="0"/>
        <a:ea typeface="+mn-ea"/>
        <a:cs typeface="+mn-cs"/>
      </a:defRPr>
    </a:lvl4pPr>
    <a:lvl5pPr marL="1371600" algn="l" defTabSz="685800" rtl="0" eaLnBrk="1" latinLnBrk="0" hangingPunct="1">
      <a:defRPr sz="900" b="0" i="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artner.com/en/documents/3880263/innovation-insight-the-digital-integration-hub-turbocha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2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1A3B"/>
              </a:buClr>
              <a:buSzPts val="1200"/>
              <a:buFont typeface="Calibri"/>
              <a:buNone/>
            </a:pPr>
            <a:r>
              <a:rPr lang="en-US" b="1">
                <a:solidFill>
                  <a:srgbClr val="041A3B"/>
                </a:solidFill>
              </a:rPr>
              <a:t>Systems of Record</a:t>
            </a:r>
            <a:endParaRPr>
              <a:solidFill>
                <a:srgbClr val="041A3B"/>
              </a:solidFill>
            </a:endParaRPr>
          </a:p>
          <a:p>
            <a:pPr marL="171450" lvl="0" indent="-95250" algn="l" rtl="0">
              <a:lnSpc>
                <a:spcPct val="100000"/>
              </a:lnSpc>
              <a:spcBef>
                <a:spcPts val="0"/>
              </a:spcBef>
              <a:spcAft>
                <a:spcPts val="0"/>
              </a:spcAft>
              <a:buClr>
                <a:srgbClr val="041A3B"/>
              </a:buClr>
              <a:buSzPts val="1200"/>
              <a:buFont typeface="Arial"/>
              <a:buNone/>
            </a:pPr>
            <a:endParaRPr b="1">
              <a:solidFill>
                <a:srgbClr val="041A3B"/>
              </a:solidFill>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Integration with RDBMS, Warehouses, Datalakes, file system</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Synchronous and asynchronous replication of data with cache</a:t>
            </a:r>
            <a:endParaRPr/>
          </a:p>
          <a:p>
            <a:pPr marL="171450" lvl="0" indent="-171450" algn="l" rtl="0">
              <a:lnSpc>
                <a:spcPct val="100000"/>
              </a:lnSpc>
              <a:spcBef>
                <a:spcPts val="0"/>
              </a:spcBef>
              <a:spcAft>
                <a:spcPts val="0"/>
              </a:spcAft>
              <a:buClr>
                <a:srgbClr val="041A3B"/>
              </a:buClr>
              <a:buSzPts val="1400"/>
              <a:buFont typeface="Arial"/>
              <a:buChar char="•"/>
            </a:pPr>
            <a:r>
              <a:rPr lang="en-US">
                <a:solidFill>
                  <a:srgbClr val="041A3B"/>
                </a:solidFill>
              </a:rPr>
              <a:t>Application updates in the platform  can be reflected to the systems of record with our write-through capability.</a:t>
            </a:r>
            <a:endParaRPr/>
          </a:p>
          <a:p>
            <a:pPr marL="0" lvl="0" indent="0" algn="l" rtl="0">
              <a:lnSpc>
                <a:spcPct val="100000"/>
              </a:lnSpc>
              <a:spcBef>
                <a:spcPts val="0"/>
              </a:spcBef>
              <a:spcAft>
                <a:spcPts val="0"/>
              </a:spcAft>
              <a:buClr>
                <a:schemeClr val="dk1"/>
              </a:buClr>
              <a:buSzPts val="900"/>
              <a:buFont typeface="Arial"/>
              <a:buNone/>
            </a:pPr>
            <a:endParaRPr/>
          </a:p>
        </p:txBody>
      </p:sp>
      <p:sp>
        <p:nvSpPr>
          <p:cNvPr id="775" name="Google Shape;775;p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00"/>
              <a:buFont typeface="Arial"/>
              <a:buNone/>
            </a:pPr>
            <a:r>
              <a:rPr lang="en-US" dirty="0"/>
              <a:t>Looking at this diagram - streams horizontal and end user requests vertical.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Constitutes a kappa architecture. Streaming and in-memory processing</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Streams - left to right</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Continuous flow of data from machines, enterprise apps, smart sensors, IOT for example. </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Enables you to respond to data quickly, </a:t>
            </a:r>
            <a:r>
              <a:rPr lang="en-US" dirty="0" err="1"/>
              <a:t>analyse</a:t>
            </a:r>
            <a:r>
              <a:rPr lang="en-US" dirty="0"/>
              <a:t>, identify insights or patterns of data</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Push to another recipient/destination/sink</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r>
              <a:rPr lang="en-US" dirty="0"/>
              <a:t>This is about very fast data access and processing - all in memory - then providing the output/answer</a:t>
            </a: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a:p>
            <a:pPr marL="0" lvl="0" indent="0" algn="l" rtl="0">
              <a:lnSpc>
                <a:spcPct val="100000"/>
              </a:lnSpc>
              <a:spcBef>
                <a:spcPts val="0"/>
              </a:spcBef>
              <a:spcAft>
                <a:spcPts val="0"/>
              </a:spcAft>
              <a:buClr>
                <a:schemeClr val="dk1"/>
              </a:buClr>
              <a:buSzPts val="900"/>
              <a:buFont typeface="Arial"/>
              <a:buNone/>
            </a:pPr>
            <a:endParaRPr dirty="0"/>
          </a:p>
        </p:txBody>
      </p:sp>
      <p:sp>
        <p:nvSpPr>
          <p:cNvPr id="828" name="Google Shape;828;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Char char="•"/>
            </a:pPr>
            <a:r>
              <a:rPr lang="en-US" dirty="0"/>
              <a:t>All</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Latency due to continual network hops</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of bolting-on disparate technologies</a:t>
            </a:r>
            <a:endParaRPr dirty="0"/>
          </a:p>
          <a:p>
            <a:pPr marL="914400" lvl="1" indent="-139700" algn="l" rtl="0">
              <a:lnSpc>
                <a:spcPct val="100000"/>
              </a:lnSpc>
              <a:spcBef>
                <a:spcPts val="0"/>
              </a:spcBef>
              <a:spcAft>
                <a:spcPts val="0"/>
              </a:spcAft>
              <a:buClr>
                <a:schemeClr val="dk1"/>
              </a:buClr>
              <a:buSzPts val="1400"/>
              <a:buFont typeface="Arial"/>
              <a:buNone/>
            </a:pPr>
            <a:endParaRPr dirty="0"/>
          </a:p>
          <a:p>
            <a:pPr marL="457200" lvl="0" indent="-228600" algn="l" rtl="0">
              <a:lnSpc>
                <a:spcPct val="100000"/>
              </a:lnSpc>
              <a:spcBef>
                <a:spcPts val="0"/>
              </a:spcBef>
              <a:spcAft>
                <a:spcPts val="0"/>
              </a:spcAft>
              <a:buClr>
                <a:schemeClr val="dk1"/>
              </a:buClr>
              <a:buSzPts val="1400"/>
              <a:buFont typeface="Arial"/>
              <a:buChar char="•"/>
            </a:pPr>
            <a:r>
              <a:rPr lang="en-US" dirty="0"/>
              <a:t>NoSQL</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Merely “semi-fast”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due to high node count (20+nodes to get close to desired performance)</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More complexity due to data correctness challenges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Even more complexity due to data loss risk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Yet even more complexity (double the nodes) when trying to achieve some level of data consistency (via synchronous replication)</a:t>
            </a:r>
            <a:endParaRPr dirty="0"/>
          </a:p>
          <a:p>
            <a:pPr marL="457200" lvl="0" indent="-228600" algn="l" rtl="0">
              <a:lnSpc>
                <a:spcPct val="100000"/>
              </a:lnSpc>
              <a:spcBef>
                <a:spcPts val="0"/>
              </a:spcBef>
              <a:spcAft>
                <a:spcPts val="0"/>
              </a:spcAft>
              <a:buClr>
                <a:schemeClr val="dk1"/>
              </a:buClr>
              <a:buSzPts val="1400"/>
              <a:buFont typeface="Arial"/>
              <a:buChar char="•"/>
            </a:pPr>
            <a:r>
              <a:rPr lang="en-US" dirty="0"/>
              <a:t>Data grid and IMDB</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Fast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Complexity due to challenges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More complexity due to data loss risk of eventual consistency</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Reliability issues of other vendors, adding risk of data loss</a:t>
            </a:r>
            <a:endParaRPr dirty="0"/>
          </a:p>
          <a:p>
            <a:pPr marL="457200" lvl="0" indent="-228600" algn="l" rtl="0">
              <a:lnSpc>
                <a:spcPct val="100000"/>
              </a:lnSpc>
              <a:spcBef>
                <a:spcPts val="0"/>
              </a:spcBef>
              <a:spcAft>
                <a:spcPts val="0"/>
              </a:spcAft>
              <a:buClr>
                <a:schemeClr val="dk1"/>
              </a:buClr>
              <a:buSzPts val="1400"/>
              <a:buFont typeface="Arial"/>
              <a:buChar char="•"/>
            </a:pPr>
            <a:r>
              <a:rPr lang="en-US" dirty="0"/>
              <a:t>RDBMS</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Reliable and consistent</a:t>
            </a:r>
            <a:endParaRPr dirty="0"/>
          </a:p>
          <a:p>
            <a:pPr marL="914400" lvl="1" indent="-228600" algn="l" rtl="0">
              <a:lnSpc>
                <a:spcPct val="100000"/>
              </a:lnSpc>
              <a:spcBef>
                <a:spcPts val="0"/>
              </a:spcBef>
              <a:spcAft>
                <a:spcPts val="0"/>
              </a:spcAft>
              <a:buClr>
                <a:schemeClr val="dk1"/>
              </a:buClr>
              <a:buSzPts val="1400"/>
              <a:buFont typeface="Arial"/>
              <a:buChar char="•"/>
            </a:pPr>
            <a:r>
              <a:rPr lang="en-US" dirty="0"/>
              <a:t>Very slow</a:t>
            </a:r>
            <a:endParaRPr dirty="0"/>
          </a:p>
          <a:p>
            <a:pPr marL="685800" lvl="1" indent="0" algn="l" rtl="0">
              <a:lnSpc>
                <a:spcPct val="100000"/>
              </a:lnSpc>
              <a:spcBef>
                <a:spcPts val="0"/>
              </a:spcBef>
              <a:spcAft>
                <a:spcPts val="0"/>
              </a:spcAft>
              <a:buClr>
                <a:schemeClr val="dk1"/>
              </a:buClr>
              <a:buSzPts val="1400"/>
              <a:buFont typeface="Arial"/>
              <a:buNone/>
            </a:pPr>
            <a:r>
              <a:rPr lang="en-US" dirty="0"/>
              <a:t> </a:t>
            </a:r>
            <a:endParaRPr dirty="0"/>
          </a:p>
          <a:p>
            <a:pPr marL="914400" lvl="1" indent="-139700" algn="l" rtl="0">
              <a:lnSpc>
                <a:spcPct val="100000"/>
              </a:lnSpc>
              <a:spcBef>
                <a:spcPts val="0"/>
              </a:spcBef>
              <a:spcAft>
                <a:spcPts val="0"/>
              </a:spcAft>
              <a:buClr>
                <a:schemeClr val="dk1"/>
              </a:buClr>
              <a:buSzPts val="1400"/>
              <a:buFont typeface="Arial"/>
              <a:buNone/>
            </a:pPr>
            <a:endParaRPr dirty="0"/>
          </a:p>
          <a:p>
            <a:pPr marL="914400" lvl="1" indent="-139700" algn="l" rtl="0">
              <a:lnSpc>
                <a:spcPct val="100000"/>
              </a:lnSpc>
              <a:spcBef>
                <a:spcPts val="0"/>
              </a:spcBef>
              <a:spcAft>
                <a:spcPts val="0"/>
              </a:spcAft>
              <a:buClr>
                <a:schemeClr val="dk1"/>
              </a:buClr>
              <a:buSzPts val="1400"/>
              <a:buFont typeface="Arial"/>
              <a:buNone/>
            </a:pPr>
            <a:endParaRPr dirty="0"/>
          </a:p>
        </p:txBody>
      </p:sp>
      <p:sp>
        <p:nvSpPr>
          <p:cNvPr id="967" name="Google Shape;9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Char char="•"/>
            </a:pPr>
            <a:r>
              <a:rPr lang="en-US"/>
              <a:t>All</a:t>
            </a:r>
            <a:endParaRPr/>
          </a:p>
          <a:p>
            <a:pPr marL="914400" lvl="1" indent="-228600" algn="l" rtl="0">
              <a:lnSpc>
                <a:spcPct val="100000"/>
              </a:lnSpc>
              <a:spcBef>
                <a:spcPts val="0"/>
              </a:spcBef>
              <a:spcAft>
                <a:spcPts val="0"/>
              </a:spcAft>
              <a:buClr>
                <a:schemeClr val="dk1"/>
              </a:buClr>
              <a:buSzPts val="1400"/>
              <a:buFont typeface="Arial"/>
              <a:buChar char="•"/>
            </a:pPr>
            <a:r>
              <a:rPr lang="en-US"/>
              <a:t>Latency due to continual network hops</a:t>
            </a:r>
            <a:endParaRPr/>
          </a:p>
          <a:p>
            <a:pPr marL="914400" lvl="1" indent="-228600" algn="l" rtl="0">
              <a:lnSpc>
                <a:spcPct val="100000"/>
              </a:lnSpc>
              <a:spcBef>
                <a:spcPts val="0"/>
              </a:spcBef>
              <a:spcAft>
                <a:spcPts val="0"/>
              </a:spcAft>
              <a:buClr>
                <a:schemeClr val="dk1"/>
              </a:buClr>
              <a:buSzPts val="1400"/>
              <a:buFont typeface="Arial"/>
              <a:buChar char="•"/>
            </a:pPr>
            <a:r>
              <a:rPr lang="en-US"/>
              <a:t>Complexity of bolting-on disparate technologies</a:t>
            </a:r>
            <a:endParaRPr/>
          </a:p>
          <a:p>
            <a:pPr marL="914400" lvl="1" indent="-139700" algn="l" rtl="0">
              <a:lnSpc>
                <a:spcPct val="100000"/>
              </a:lnSpc>
              <a:spcBef>
                <a:spcPts val="0"/>
              </a:spcBef>
              <a:spcAft>
                <a:spcPts val="0"/>
              </a:spcAft>
              <a:buClr>
                <a:schemeClr val="dk1"/>
              </a:buClr>
              <a:buSzPts val="1400"/>
              <a:buFont typeface="Arial"/>
              <a:buNone/>
            </a:pPr>
            <a:endParaRPr/>
          </a:p>
          <a:p>
            <a:pPr marL="457200" lvl="0" indent="-228600" algn="l" rtl="0">
              <a:lnSpc>
                <a:spcPct val="100000"/>
              </a:lnSpc>
              <a:spcBef>
                <a:spcPts val="0"/>
              </a:spcBef>
              <a:spcAft>
                <a:spcPts val="0"/>
              </a:spcAft>
              <a:buClr>
                <a:schemeClr val="dk1"/>
              </a:buClr>
              <a:buSzPts val="1400"/>
              <a:buFont typeface="Arial"/>
              <a:buChar char="•"/>
            </a:pPr>
            <a:r>
              <a:rPr lang="en-US"/>
              <a:t>NoSQL</a:t>
            </a:r>
            <a:endParaRPr/>
          </a:p>
          <a:p>
            <a:pPr marL="914400" lvl="1" indent="-228600" algn="l" rtl="0">
              <a:lnSpc>
                <a:spcPct val="100000"/>
              </a:lnSpc>
              <a:spcBef>
                <a:spcPts val="0"/>
              </a:spcBef>
              <a:spcAft>
                <a:spcPts val="0"/>
              </a:spcAft>
              <a:buClr>
                <a:schemeClr val="dk1"/>
              </a:buClr>
              <a:buSzPts val="1400"/>
              <a:buFont typeface="Arial"/>
              <a:buChar char="•"/>
            </a:pPr>
            <a:r>
              <a:rPr lang="en-US"/>
              <a:t>Merely “semi-fast”</a:t>
            </a:r>
            <a:endParaRPr/>
          </a:p>
          <a:p>
            <a:pPr marL="914400" lvl="1" indent="-228600" algn="l" rtl="0">
              <a:lnSpc>
                <a:spcPct val="100000"/>
              </a:lnSpc>
              <a:spcBef>
                <a:spcPts val="0"/>
              </a:spcBef>
              <a:spcAft>
                <a:spcPts val="0"/>
              </a:spcAft>
              <a:buClr>
                <a:schemeClr val="dk1"/>
              </a:buClr>
              <a:buSzPts val="1400"/>
              <a:buFont typeface="Arial"/>
              <a:buChar char="•"/>
            </a:pPr>
            <a:r>
              <a:rPr lang="en-US"/>
              <a:t>Complexity due to high node count (20+nodes to get close to desired performance)</a:t>
            </a:r>
            <a:endParaRPr/>
          </a:p>
          <a:p>
            <a:pPr marL="914400" lvl="1" indent="-228600" algn="l" rtl="0">
              <a:lnSpc>
                <a:spcPct val="100000"/>
              </a:lnSpc>
              <a:spcBef>
                <a:spcPts val="0"/>
              </a:spcBef>
              <a:spcAft>
                <a:spcPts val="0"/>
              </a:spcAft>
              <a:buClr>
                <a:schemeClr val="dk1"/>
              </a:buClr>
              <a:buSzPts val="1400"/>
              <a:buFont typeface="Arial"/>
              <a:buChar char="•"/>
            </a:pPr>
            <a:r>
              <a:rPr lang="en-US"/>
              <a:t>More complexity due to data correctness challenges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Even more complexity due to data loss risk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Yet even more complexity (double the nodes) when trying to achieve some level of data consistency (via synchronous replication)</a:t>
            </a:r>
            <a:endParaRPr/>
          </a:p>
          <a:p>
            <a:pPr marL="457200" lvl="0" indent="-228600" algn="l" rtl="0">
              <a:lnSpc>
                <a:spcPct val="100000"/>
              </a:lnSpc>
              <a:spcBef>
                <a:spcPts val="0"/>
              </a:spcBef>
              <a:spcAft>
                <a:spcPts val="0"/>
              </a:spcAft>
              <a:buClr>
                <a:schemeClr val="dk1"/>
              </a:buClr>
              <a:buSzPts val="1400"/>
              <a:buFont typeface="Arial"/>
              <a:buChar char="•"/>
            </a:pPr>
            <a:r>
              <a:rPr lang="en-US"/>
              <a:t>Data grid and IMDB</a:t>
            </a:r>
            <a:endParaRPr/>
          </a:p>
          <a:p>
            <a:pPr marL="914400" lvl="1" indent="-228600" algn="l" rtl="0">
              <a:lnSpc>
                <a:spcPct val="100000"/>
              </a:lnSpc>
              <a:spcBef>
                <a:spcPts val="0"/>
              </a:spcBef>
              <a:spcAft>
                <a:spcPts val="0"/>
              </a:spcAft>
              <a:buClr>
                <a:schemeClr val="dk1"/>
              </a:buClr>
              <a:buSzPts val="1400"/>
              <a:buFont typeface="Arial"/>
              <a:buChar char="•"/>
            </a:pPr>
            <a:r>
              <a:rPr lang="en-US"/>
              <a:t>Fast</a:t>
            </a:r>
            <a:endParaRPr/>
          </a:p>
          <a:p>
            <a:pPr marL="914400" lvl="1" indent="-228600" algn="l" rtl="0">
              <a:lnSpc>
                <a:spcPct val="100000"/>
              </a:lnSpc>
              <a:spcBef>
                <a:spcPts val="0"/>
              </a:spcBef>
              <a:spcAft>
                <a:spcPts val="0"/>
              </a:spcAft>
              <a:buClr>
                <a:schemeClr val="dk1"/>
              </a:buClr>
              <a:buSzPts val="1400"/>
              <a:buFont typeface="Arial"/>
              <a:buChar char="•"/>
            </a:pPr>
            <a:r>
              <a:rPr lang="en-US"/>
              <a:t>Complexity due to challenges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More complexity due to data loss risk of eventual consistency</a:t>
            </a:r>
            <a:endParaRPr/>
          </a:p>
          <a:p>
            <a:pPr marL="914400" lvl="1" indent="-228600" algn="l" rtl="0">
              <a:lnSpc>
                <a:spcPct val="100000"/>
              </a:lnSpc>
              <a:spcBef>
                <a:spcPts val="0"/>
              </a:spcBef>
              <a:spcAft>
                <a:spcPts val="0"/>
              </a:spcAft>
              <a:buClr>
                <a:schemeClr val="dk1"/>
              </a:buClr>
              <a:buSzPts val="1400"/>
              <a:buFont typeface="Arial"/>
              <a:buChar char="•"/>
            </a:pPr>
            <a:r>
              <a:rPr lang="en-US"/>
              <a:t>Reliability issues of other vendors, adding risk of data loss</a:t>
            </a:r>
            <a:endParaRPr/>
          </a:p>
          <a:p>
            <a:pPr marL="457200" lvl="0" indent="-228600" algn="l" rtl="0">
              <a:lnSpc>
                <a:spcPct val="100000"/>
              </a:lnSpc>
              <a:spcBef>
                <a:spcPts val="0"/>
              </a:spcBef>
              <a:spcAft>
                <a:spcPts val="0"/>
              </a:spcAft>
              <a:buClr>
                <a:schemeClr val="dk1"/>
              </a:buClr>
              <a:buSzPts val="1400"/>
              <a:buFont typeface="Arial"/>
              <a:buChar char="•"/>
            </a:pPr>
            <a:r>
              <a:rPr lang="en-US"/>
              <a:t>RDBMS</a:t>
            </a:r>
            <a:endParaRPr/>
          </a:p>
          <a:p>
            <a:pPr marL="914400" lvl="1" indent="-228600" algn="l" rtl="0">
              <a:lnSpc>
                <a:spcPct val="100000"/>
              </a:lnSpc>
              <a:spcBef>
                <a:spcPts val="0"/>
              </a:spcBef>
              <a:spcAft>
                <a:spcPts val="0"/>
              </a:spcAft>
              <a:buClr>
                <a:schemeClr val="dk1"/>
              </a:buClr>
              <a:buSzPts val="1400"/>
              <a:buFont typeface="Arial"/>
              <a:buChar char="•"/>
            </a:pPr>
            <a:r>
              <a:rPr lang="en-US"/>
              <a:t>Reliable and consistent</a:t>
            </a:r>
            <a:endParaRPr/>
          </a:p>
          <a:p>
            <a:pPr marL="914400" lvl="1" indent="-228600" algn="l" rtl="0">
              <a:lnSpc>
                <a:spcPct val="100000"/>
              </a:lnSpc>
              <a:spcBef>
                <a:spcPts val="0"/>
              </a:spcBef>
              <a:spcAft>
                <a:spcPts val="0"/>
              </a:spcAft>
              <a:buClr>
                <a:schemeClr val="dk1"/>
              </a:buClr>
              <a:buSzPts val="1400"/>
              <a:buFont typeface="Arial"/>
              <a:buChar char="•"/>
            </a:pPr>
            <a:r>
              <a:rPr lang="en-US"/>
              <a:t>Very slow</a:t>
            </a:r>
            <a:endParaRPr/>
          </a:p>
          <a:p>
            <a:pPr marL="685800" lvl="1" indent="0" algn="l" rtl="0">
              <a:lnSpc>
                <a:spcPct val="100000"/>
              </a:lnSpc>
              <a:spcBef>
                <a:spcPts val="0"/>
              </a:spcBef>
              <a:spcAft>
                <a:spcPts val="0"/>
              </a:spcAft>
              <a:buClr>
                <a:schemeClr val="dk1"/>
              </a:buClr>
              <a:buSzPts val="1400"/>
              <a:buFont typeface="Arial"/>
              <a:buNone/>
            </a:pPr>
            <a:r>
              <a:rPr lang="en-US"/>
              <a:t> </a:t>
            </a:r>
            <a:endParaRPr/>
          </a:p>
          <a:p>
            <a:pPr marL="914400" lvl="1" indent="-139700" algn="l" rtl="0">
              <a:lnSpc>
                <a:spcPct val="100000"/>
              </a:lnSpc>
              <a:spcBef>
                <a:spcPts val="0"/>
              </a:spcBef>
              <a:spcAft>
                <a:spcPts val="0"/>
              </a:spcAft>
              <a:buClr>
                <a:schemeClr val="dk1"/>
              </a:buClr>
              <a:buSzPts val="1400"/>
              <a:buFont typeface="Arial"/>
              <a:buNone/>
            </a:pPr>
            <a:endParaRPr/>
          </a:p>
          <a:p>
            <a:pPr marL="914400" lvl="1" indent="-139700" algn="l" rtl="0">
              <a:lnSpc>
                <a:spcPct val="100000"/>
              </a:lnSpc>
              <a:spcBef>
                <a:spcPts val="0"/>
              </a:spcBef>
              <a:spcAft>
                <a:spcPts val="0"/>
              </a:spcAft>
              <a:buClr>
                <a:schemeClr val="dk1"/>
              </a:buClr>
              <a:buSzPts val="1400"/>
              <a:buFont typeface="Arial"/>
              <a:buNone/>
            </a:pPr>
            <a:endParaRPr/>
          </a:p>
        </p:txBody>
      </p:sp>
      <p:sp>
        <p:nvSpPr>
          <p:cNvPr id="1015" name="Google Shape;101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cb88027691_3_10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HIGHLIGHT FAULT TOLERANCE</a:t>
            </a:r>
            <a:endParaRPr b="1"/>
          </a:p>
        </p:txBody>
      </p:sp>
      <p:sp>
        <p:nvSpPr>
          <p:cNvPr id="1243" name="Google Shape;1243;gcb88027691_3_10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Hazelcast is: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171450" lvl="0" indent="-171450" algn="l" rtl="0">
              <a:lnSpc>
                <a:spcPct val="100000"/>
              </a:lnSpc>
              <a:spcBef>
                <a:spcPts val="0"/>
              </a:spcBef>
              <a:spcAft>
                <a:spcPts val="0"/>
              </a:spcAft>
              <a:buClr>
                <a:schemeClr val="dk1"/>
              </a:buClr>
              <a:buSzPts val="1400"/>
              <a:buFont typeface="Arial"/>
              <a:buChar char="•"/>
            </a:pPr>
            <a:r>
              <a:rPr lang="en-US" b="0"/>
              <a:t>One-stop-shop for storage, compute, messaging and stream processing</a:t>
            </a:r>
            <a:endParaRPr/>
          </a:p>
          <a:p>
            <a:pPr marL="171450" lvl="0" indent="-171450" algn="l" rtl="0">
              <a:lnSpc>
                <a:spcPct val="100000"/>
              </a:lnSpc>
              <a:spcBef>
                <a:spcPts val="0"/>
              </a:spcBef>
              <a:spcAft>
                <a:spcPts val="0"/>
              </a:spcAft>
              <a:buClr>
                <a:schemeClr val="dk1"/>
              </a:buClr>
              <a:buSzPts val="1400"/>
              <a:buFont typeface="Arial"/>
              <a:buChar char="•"/>
            </a:pPr>
            <a:r>
              <a:rPr lang="en-US" b="0"/>
              <a:t>Tiny footprint and highly portable from edge to cloud</a:t>
            </a:r>
            <a:endParaRPr/>
          </a:p>
          <a:p>
            <a:pPr marL="171450" lvl="0" indent="-171450" algn="l" rtl="0">
              <a:lnSpc>
                <a:spcPct val="100000"/>
              </a:lnSpc>
              <a:spcBef>
                <a:spcPts val="0"/>
              </a:spcBef>
              <a:spcAft>
                <a:spcPts val="0"/>
              </a:spcAft>
              <a:buClr>
                <a:schemeClr val="dk1"/>
              </a:buClr>
              <a:buSzPts val="1400"/>
              <a:buFont typeface="Arial"/>
              <a:buChar char="•"/>
            </a:pPr>
            <a:r>
              <a:rPr lang="en-US" b="0"/>
              <a:t>Dynamic orchestration/elastic via Kubernetes/Openshift – multicloud ready</a:t>
            </a:r>
            <a:endParaRPr/>
          </a:p>
          <a:p>
            <a:pPr marL="171450" lvl="0" indent="-171450" algn="l" rtl="0">
              <a:lnSpc>
                <a:spcPct val="100000"/>
              </a:lnSpc>
              <a:spcBef>
                <a:spcPts val="0"/>
              </a:spcBef>
              <a:spcAft>
                <a:spcPts val="0"/>
              </a:spcAft>
              <a:buClr>
                <a:schemeClr val="dk1"/>
              </a:buClr>
              <a:buSzPts val="1400"/>
              <a:buFont typeface="Arial"/>
              <a:buChar char="•"/>
            </a:pPr>
            <a:r>
              <a:rPr lang="en-US" b="0"/>
              <a:t>High performance ML inference for Java/Python/C++</a:t>
            </a:r>
            <a:endParaRPr/>
          </a:p>
          <a:p>
            <a:pPr marL="171450" lvl="0" indent="-82550" algn="l" rtl="0">
              <a:lnSpc>
                <a:spcPct val="100000"/>
              </a:lnSpc>
              <a:spcBef>
                <a:spcPts val="0"/>
              </a:spcBef>
              <a:spcAft>
                <a:spcPts val="0"/>
              </a:spcAft>
              <a:buClr>
                <a:schemeClr val="dk1"/>
              </a:buClr>
              <a:buSzPts val="1400"/>
              <a:buFont typeface="Arial"/>
              <a:buNone/>
            </a:pPr>
            <a:endParaRPr b="0"/>
          </a:p>
          <a:p>
            <a:pPr marL="171450" lvl="0" indent="-82550" algn="l" rtl="0">
              <a:lnSpc>
                <a:spcPct val="100000"/>
              </a:lnSpc>
              <a:spcBef>
                <a:spcPts val="0"/>
              </a:spcBef>
              <a:spcAft>
                <a:spcPts val="0"/>
              </a:spcAft>
              <a:buClr>
                <a:schemeClr val="dk1"/>
              </a:buClr>
              <a:buSzPts val="1400"/>
              <a:buFont typeface="Arial"/>
              <a:buNone/>
            </a:pPr>
            <a:endParaRPr b="0"/>
          </a:p>
          <a:p>
            <a:pPr marL="0" lvl="0" indent="0" algn="l" rtl="0">
              <a:lnSpc>
                <a:spcPct val="100000"/>
              </a:lnSpc>
              <a:spcBef>
                <a:spcPts val="0"/>
              </a:spcBef>
              <a:spcAft>
                <a:spcPts val="0"/>
              </a:spcAft>
              <a:buClr>
                <a:schemeClr val="dk1"/>
              </a:buClr>
              <a:buSzPts val="1400"/>
              <a:buFont typeface="Arial"/>
              <a:buNone/>
            </a:pPr>
            <a:endParaRPr/>
          </a:p>
        </p:txBody>
      </p:sp>
      <p:sp>
        <p:nvSpPr>
          <p:cNvPr id="1481" name="Google Shape;14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5" name="Google Shape;1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a:t>Simplified Development</a:t>
            </a:r>
            <a:endParaRPr/>
          </a:p>
          <a:p>
            <a:pPr marL="0" lvl="0" indent="0" algn="l" rtl="0">
              <a:lnSpc>
                <a:spcPct val="100000"/>
              </a:lnSpc>
              <a:spcBef>
                <a:spcPts val="0"/>
              </a:spcBef>
              <a:spcAft>
                <a:spcPts val="0"/>
              </a:spcAft>
              <a:buClr>
                <a:schemeClr val="dk1"/>
              </a:buClr>
              <a:buSzPts val="1400"/>
              <a:buFont typeface="Arial"/>
              <a:buNone/>
            </a:pPr>
            <a:endParaRPr b="1"/>
          </a:p>
          <a:p>
            <a:pPr marL="171450" lvl="0" indent="-171450" algn="l" rtl="0">
              <a:lnSpc>
                <a:spcPct val="100000"/>
              </a:lnSpc>
              <a:spcBef>
                <a:spcPts val="0"/>
              </a:spcBef>
              <a:spcAft>
                <a:spcPts val="0"/>
              </a:spcAft>
              <a:buClr>
                <a:schemeClr val="dk1"/>
              </a:buClr>
              <a:buSzPts val="1400"/>
              <a:buFont typeface="Arial"/>
              <a:buChar char="•"/>
            </a:pPr>
            <a:r>
              <a:rPr lang="en-US" b="0"/>
              <a:t>Familiarity for devs (Object based API and SQL Query) makes it easier to get up and running</a:t>
            </a:r>
            <a:endParaRPr/>
          </a:p>
          <a:p>
            <a:pPr marL="171450" lvl="0" indent="-171450" algn="l" rtl="0">
              <a:lnSpc>
                <a:spcPct val="100000"/>
              </a:lnSpc>
              <a:spcBef>
                <a:spcPts val="0"/>
              </a:spcBef>
              <a:spcAft>
                <a:spcPts val="0"/>
              </a:spcAft>
              <a:buClr>
                <a:schemeClr val="dk1"/>
              </a:buClr>
              <a:buSzPts val="1400"/>
              <a:buFont typeface="Arial"/>
              <a:buChar char="•"/>
            </a:pPr>
            <a:r>
              <a:rPr lang="en-US" b="0"/>
              <a:t>Embedded deployment offers quick deployment with existing application resources</a:t>
            </a:r>
            <a:endParaRPr/>
          </a:p>
          <a:p>
            <a:pPr marL="171450" lvl="0" indent="-171450" algn="l" rtl="0">
              <a:lnSpc>
                <a:spcPct val="100000"/>
              </a:lnSpc>
              <a:spcBef>
                <a:spcPts val="0"/>
              </a:spcBef>
              <a:spcAft>
                <a:spcPts val="0"/>
              </a:spcAft>
              <a:buClr>
                <a:schemeClr val="dk1"/>
              </a:buClr>
              <a:buSzPts val="1400"/>
              <a:buFont typeface="Arial"/>
              <a:buChar char="•"/>
            </a:pPr>
            <a:r>
              <a:rPr lang="en-US" b="0"/>
              <a:t>Platform is self contained – no external dependencies, tiny footprint</a:t>
            </a:r>
            <a:endParaRPr/>
          </a:p>
          <a:p>
            <a:pPr marL="0" lvl="0" indent="0" algn="l" rtl="0">
              <a:lnSpc>
                <a:spcPct val="100000"/>
              </a:lnSpc>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Clr>
                <a:schemeClr val="dk1"/>
              </a:buClr>
              <a:buSzPts val="1400"/>
              <a:buFont typeface="Arial"/>
              <a:buNone/>
            </a:pPr>
            <a:r>
              <a:rPr lang="en-US" b="1"/>
              <a:t>Microsecond Performance</a:t>
            </a:r>
            <a:endParaRPr/>
          </a:p>
          <a:p>
            <a:pPr marL="0" lvl="0" indent="0" algn="l" rtl="0">
              <a:lnSpc>
                <a:spcPct val="100000"/>
              </a:lnSpc>
              <a:spcBef>
                <a:spcPts val="0"/>
              </a:spcBef>
              <a:spcAft>
                <a:spcPts val="0"/>
              </a:spcAft>
              <a:buClr>
                <a:schemeClr val="dk1"/>
              </a:buClr>
              <a:buSzPts val="1400"/>
              <a:buFont typeface="Arial"/>
              <a:buNone/>
            </a:pPr>
            <a:endParaRPr b="1"/>
          </a:p>
          <a:p>
            <a:pPr marL="171450" lvl="0" indent="-171450" algn="l" rtl="0">
              <a:lnSpc>
                <a:spcPct val="100000"/>
              </a:lnSpc>
              <a:spcBef>
                <a:spcPts val="0"/>
              </a:spcBef>
              <a:spcAft>
                <a:spcPts val="0"/>
              </a:spcAft>
              <a:buClr>
                <a:schemeClr val="dk1"/>
              </a:buClr>
              <a:buSzPts val="1400"/>
              <a:buFont typeface="Arial"/>
              <a:buChar char="•"/>
            </a:pPr>
            <a:r>
              <a:rPr lang="en-US" b="0"/>
              <a:t>Near cache removes network and serialisation overheads</a:t>
            </a:r>
            <a:endParaRPr/>
          </a:p>
          <a:p>
            <a:pPr marL="171450" lvl="0" indent="-171450" algn="l" rtl="0">
              <a:lnSpc>
                <a:spcPct val="100000"/>
              </a:lnSpc>
              <a:spcBef>
                <a:spcPts val="0"/>
              </a:spcBef>
              <a:spcAft>
                <a:spcPts val="0"/>
              </a:spcAft>
              <a:buClr>
                <a:schemeClr val="dk1"/>
              </a:buClr>
              <a:buSzPts val="1400"/>
              <a:buFont typeface="Arial"/>
              <a:buChar char="•"/>
            </a:pPr>
            <a:r>
              <a:rPr lang="en-US" b="0"/>
              <a:t>Data pipelining easily ingests raw data from disparate sources for filtering/manipulation</a:t>
            </a:r>
            <a:endParaRPr/>
          </a:p>
          <a:p>
            <a:pPr marL="171450" lvl="0" indent="-171450" algn="l" rtl="0">
              <a:lnSpc>
                <a:spcPct val="100000"/>
              </a:lnSpc>
              <a:spcBef>
                <a:spcPts val="0"/>
              </a:spcBef>
              <a:spcAft>
                <a:spcPts val="0"/>
              </a:spcAft>
              <a:buClr>
                <a:schemeClr val="dk1"/>
              </a:buClr>
              <a:buSzPts val="1400"/>
              <a:buFont typeface="Arial"/>
              <a:buChar char="•"/>
            </a:pPr>
            <a:r>
              <a:rPr lang="en-US" b="0"/>
              <a:t>Fast TLS - the fastest and most secure encryption</a:t>
            </a:r>
            <a:endParaRPr/>
          </a:p>
          <a:p>
            <a:pPr marL="171450" lvl="0" indent="-171450" algn="l" rtl="0">
              <a:lnSpc>
                <a:spcPct val="100000"/>
              </a:lnSpc>
              <a:spcBef>
                <a:spcPts val="0"/>
              </a:spcBef>
              <a:spcAft>
                <a:spcPts val="0"/>
              </a:spcAft>
              <a:buClr>
                <a:schemeClr val="dk1"/>
              </a:buClr>
              <a:buSzPts val="1400"/>
              <a:buFont typeface="Arial"/>
              <a:buChar char="•"/>
            </a:pPr>
            <a:r>
              <a:rPr lang="en-US" b="0"/>
              <a:t>Coop multithreading reduces context switching and worker thread stay on the same core, preserving cache lines.</a:t>
            </a:r>
            <a:endParaRPr/>
          </a:p>
          <a:p>
            <a:pPr marL="171450" lvl="0" indent="-171450" algn="l" rtl="0">
              <a:lnSpc>
                <a:spcPct val="100000"/>
              </a:lnSpc>
              <a:spcBef>
                <a:spcPts val="0"/>
              </a:spcBef>
              <a:spcAft>
                <a:spcPts val="0"/>
              </a:spcAft>
              <a:buClr>
                <a:schemeClr val="dk1"/>
              </a:buClr>
              <a:buSzPts val="1400"/>
              <a:buFont typeface="Arial"/>
              <a:buChar char="•"/>
            </a:pPr>
            <a:r>
              <a:rPr lang="en-US" b="0"/>
              <a:t>DAGs enable processing multiple types of data in different ways</a:t>
            </a:r>
            <a:endParaRPr b="1"/>
          </a:p>
          <a:p>
            <a:pPr marL="0" lvl="0" indent="0" algn="l" rtl="0">
              <a:lnSpc>
                <a:spcPct val="100000"/>
              </a:lnSpc>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Clr>
                <a:schemeClr val="dk1"/>
              </a:buClr>
              <a:buSzPts val="1400"/>
              <a:buFont typeface="Arial"/>
              <a:buNone/>
            </a:pPr>
            <a:r>
              <a:rPr lang="en-US" b="1"/>
              <a:t>Mission Critical Reliability</a:t>
            </a:r>
            <a:endParaRPr/>
          </a:p>
          <a:p>
            <a:pPr marL="0" lvl="0" indent="0" algn="l" rtl="0">
              <a:lnSpc>
                <a:spcPct val="100000"/>
              </a:lnSpc>
              <a:spcBef>
                <a:spcPts val="0"/>
              </a:spcBef>
              <a:spcAft>
                <a:spcPts val="0"/>
              </a:spcAft>
              <a:buClr>
                <a:schemeClr val="dk1"/>
              </a:buClr>
              <a:buSzPts val="1400"/>
              <a:buFont typeface="Arial"/>
              <a:buNone/>
            </a:pPr>
            <a:endParaRPr b="1"/>
          </a:p>
          <a:p>
            <a:pPr marL="171450" lvl="0" indent="-171450" algn="l" rtl="0">
              <a:lnSpc>
                <a:spcPct val="100000"/>
              </a:lnSpc>
              <a:spcBef>
                <a:spcPts val="0"/>
              </a:spcBef>
              <a:spcAft>
                <a:spcPts val="0"/>
              </a:spcAft>
              <a:buClr>
                <a:schemeClr val="dk1"/>
              </a:buClr>
              <a:buSzPts val="1400"/>
              <a:buFont typeface="Arial"/>
              <a:buChar char="•"/>
            </a:pPr>
            <a:r>
              <a:rPr lang="en-US" b="0"/>
              <a:t>WAN Replication and auto failover combined ensures that clients continue processing data – no downtime</a:t>
            </a:r>
            <a:endParaRPr/>
          </a:p>
          <a:p>
            <a:pPr marL="171450" lvl="0" indent="-171450" algn="l" rtl="0">
              <a:lnSpc>
                <a:spcPct val="100000"/>
              </a:lnSpc>
              <a:spcBef>
                <a:spcPts val="0"/>
              </a:spcBef>
              <a:spcAft>
                <a:spcPts val="0"/>
              </a:spcAft>
              <a:buClr>
                <a:schemeClr val="dk1"/>
              </a:buClr>
              <a:buSzPts val="1400"/>
              <a:buFont typeface="Arial"/>
              <a:buChar char="•"/>
            </a:pPr>
            <a:r>
              <a:rPr lang="en-US" b="0"/>
              <a:t>Blue-green moves clients from one cluster to another supporting predicates and whitelisting.</a:t>
            </a:r>
            <a:endParaRPr/>
          </a:p>
          <a:p>
            <a:pPr marL="171450" lvl="0" indent="-171450" algn="l" rtl="0">
              <a:lnSpc>
                <a:spcPct val="100000"/>
              </a:lnSpc>
              <a:spcBef>
                <a:spcPts val="0"/>
              </a:spcBef>
              <a:spcAft>
                <a:spcPts val="0"/>
              </a:spcAft>
              <a:buClr>
                <a:schemeClr val="dk1"/>
              </a:buClr>
              <a:buSzPts val="1400"/>
              <a:buFont typeface="Arial"/>
              <a:buChar char="•"/>
            </a:pPr>
            <a:r>
              <a:rPr lang="en-US" b="0"/>
              <a:t>Data replicated data across local nodes using murmur algorithm to distribute data</a:t>
            </a:r>
            <a:endParaRPr/>
          </a:p>
          <a:p>
            <a:pPr marL="171450" lvl="0" indent="-171450" algn="l" rtl="0">
              <a:lnSpc>
                <a:spcPct val="100000"/>
              </a:lnSpc>
              <a:spcBef>
                <a:spcPts val="0"/>
              </a:spcBef>
              <a:spcAft>
                <a:spcPts val="0"/>
              </a:spcAft>
              <a:buClr>
                <a:schemeClr val="dk1"/>
              </a:buClr>
              <a:buSzPts val="1400"/>
              <a:buFont typeface="Arial"/>
              <a:buChar char="•"/>
            </a:pPr>
            <a:r>
              <a:rPr lang="en-US" b="0"/>
              <a:t>Comprehensive security suite offers Encryption, Authentication (LDAP, Kerberos, AD and custom directories) and Authorisation (fully auditable, obtain roles from a directory service or DB, role based)</a:t>
            </a:r>
            <a:endParaRPr/>
          </a:p>
          <a:p>
            <a:pPr marL="171450" lvl="0" indent="-82550" algn="l" rtl="0">
              <a:lnSpc>
                <a:spcPct val="100000"/>
              </a:lnSpc>
              <a:spcBef>
                <a:spcPts val="0"/>
              </a:spcBef>
              <a:spcAft>
                <a:spcPts val="0"/>
              </a:spcAft>
              <a:buClr>
                <a:schemeClr val="dk1"/>
              </a:buClr>
              <a:buSzPts val="1400"/>
              <a:buFont typeface="Arial"/>
              <a:buNone/>
            </a:pPr>
            <a:endParaRPr b="0"/>
          </a:p>
          <a:p>
            <a:pPr marL="0" lvl="0" indent="0" algn="l" rtl="0">
              <a:lnSpc>
                <a:spcPct val="100000"/>
              </a:lnSpc>
              <a:spcBef>
                <a:spcPts val="0"/>
              </a:spcBef>
              <a:spcAft>
                <a:spcPts val="0"/>
              </a:spcAft>
              <a:buClr>
                <a:schemeClr val="dk1"/>
              </a:buClr>
              <a:buSzPts val="1400"/>
              <a:buFont typeface="Arial"/>
              <a:buNone/>
            </a:pPr>
            <a:endParaRPr b="0"/>
          </a:p>
        </p:txBody>
      </p:sp>
      <p:sp>
        <p:nvSpPr>
          <p:cNvPr id="1496" name="Google Shape;1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cb88027691_3_10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1190" name="Google Shape;1190;gcb88027691_3_10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400549"/>
            <a:ext cx="5486400" cy="372303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This is a typical real-time, streaming analytics architecture: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Backend data being published through applications into message buses like Apache Kafka or Pulsar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subscriber apps read from the message bus and push to other applications.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Good use cases: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Personalised recommendation</a:t>
            </a:r>
            <a:endParaRPr/>
          </a:p>
          <a:p>
            <a:pPr marL="0" lvl="0" indent="0" algn="l" rtl="0">
              <a:lnSpc>
                <a:spcPct val="100000"/>
              </a:lnSpc>
              <a:spcBef>
                <a:spcPts val="0"/>
              </a:spcBef>
              <a:spcAft>
                <a:spcPts val="0"/>
              </a:spcAft>
              <a:buClr>
                <a:schemeClr val="dk1"/>
              </a:buClr>
              <a:buSzPts val="1200"/>
              <a:buFont typeface="Calibri"/>
              <a:buNone/>
            </a:pPr>
            <a:r>
              <a:rPr lang="en-US"/>
              <a:t>Real-time offers</a:t>
            </a:r>
            <a:endParaRPr/>
          </a:p>
          <a:p>
            <a:pPr marL="0" lvl="0" indent="0" algn="l" rtl="0">
              <a:lnSpc>
                <a:spcPct val="100000"/>
              </a:lnSpc>
              <a:spcBef>
                <a:spcPts val="0"/>
              </a:spcBef>
              <a:spcAft>
                <a:spcPts val="0"/>
              </a:spcAft>
              <a:buClr>
                <a:schemeClr val="dk1"/>
              </a:buClr>
              <a:buSzPts val="1200"/>
              <a:buFont typeface="Calibri"/>
              <a:buNone/>
            </a:pPr>
            <a:r>
              <a:rPr lang="en-US"/>
              <a:t>Payment processing</a:t>
            </a:r>
            <a:endParaRPr/>
          </a:p>
        </p:txBody>
      </p:sp>
      <p:sp>
        <p:nvSpPr>
          <p:cNvPr id="1142" name="Google Shape;1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1018" name="Google Shape;1018;p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3</a:t>
            </a:fld>
            <a:endParaRPr lang="en-US"/>
          </a:p>
        </p:txBody>
      </p:sp>
    </p:spTree>
    <p:extLst>
      <p:ext uri="{BB962C8B-B14F-4D97-AF65-F5344CB8AC3E}">
        <p14:creationId xmlns:p14="http://schemas.microsoft.com/office/powerpoint/2010/main" val="955319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One way you can use Hazelcast IMDG and Jet together is by having them scale together, where one Jet instances feeds into one IMDG instance,</a:t>
            </a:r>
            <a:endParaRPr/>
          </a:p>
          <a:p>
            <a:pPr marL="0" lvl="0" indent="0" algn="l" rtl="0">
              <a:spcBef>
                <a:spcPts val="0"/>
              </a:spcBef>
              <a:spcAft>
                <a:spcPts val="0"/>
              </a:spcAft>
              <a:buNone/>
            </a:pPr>
            <a:r>
              <a:rPr lang="en-US"/>
              <a:t>This works well for smaller environments where simplicity is most important than scaling flexibility.</a:t>
            </a:r>
            <a:endParaRPr/>
          </a:p>
          <a:p>
            <a:pPr marL="0" lvl="0" indent="0" algn="l" rtl="0">
              <a:spcBef>
                <a:spcPts val="0"/>
              </a:spcBef>
              <a:spcAft>
                <a:spcPts val="0"/>
              </a:spcAft>
              <a:buNone/>
            </a:pPr>
            <a:endParaRPr/>
          </a:p>
        </p:txBody>
      </p:sp>
      <p:sp>
        <p:nvSpPr>
          <p:cNvPr id="484" name="Google Shape;48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41835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00"/>
              <a:buFont typeface="Calibri"/>
              <a:buNone/>
            </a:pPr>
            <a:r>
              <a:rPr lang="en-US"/>
              <a:t>Hazelcast enables you to deploy as many models into production due to its performance and scalability.</a:t>
            </a:r>
            <a:endParaRPr/>
          </a:p>
          <a:p>
            <a:pPr marL="0" lvl="0" indent="0" algn="l" rtl="0">
              <a:lnSpc>
                <a:spcPct val="100000"/>
              </a:lnSpc>
              <a:spcBef>
                <a:spcPts val="0"/>
              </a:spcBef>
              <a:spcAft>
                <a:spcPts val="0"/>
              </a:spcAft>
              <a:buClr>
                <a:schemeClr val="dk1"/>
              </a:buClr>
              <a:buSzPts val="900"/>
              <a:buFont typeface="Calibri"/>
              <a:buNone/>
            </a:pPr>
            <a:endParaRPr/>
          </a:p>
          <a:p>
            <a:pPr marL="0" lvl="0" indent="0" algn="l" rtl="0">
              <a:lnSpc>
                <a:spcPct val="100000"/>
              </a:lnSpc>
              <a:spcBef>
                <a:spcPts val="0"/>
              </a:spcBef>
              <a:spcAft>
                <a:spcPts val="0"/>
              </a:spcAft>
              <a:buClr>
                <a:schemeClr val="dk1"/>
              </a:buClr>
              <a:buSzPts val="900"/>
              <a:buFont typeface="Calibri"/>
              <a:buNone/>
            </a:pPr>
            <a:r>
              <a:rPr lang="en-US"/>
              <a:t>Deploying models in a separate cluster is much slower - running within the HZ pipeline results in huge performance advantage</a:t>
            </a:r>
            <a:endParaRPr/>
          </a:p>
          <a:p>
            <a:pPr marL="0" lvl="0" indent="0" algn="l" rtl="0">
              <a:lnSpc>
                <a:spcPct val="100000"/>
              </a:lnSpc>
              <a:spcBef>
                <a:spcPts val="0"/>
              </a:spcBef>
              <a:spcAft>
                <a:spcPts val="0"/>
              </a:spcAft>
              <a:buClr>
                <a:schemeClr val="dk1"/>
              </a:buClr>
              <a:buSzPts val="900"/>
              <a:buFont typeface="Calibri"/>
              <a:buNone/>
            </a:pPr>
            <a:endParaRPr/>
          </a:p>
          <a:p>
            <a:pPr marL="0" lvl="0" indent="0" algn="l" rtl="0">
              <a:lnSpc>
                <a:spcPct val="100000"/>
              </a:lnSpc>
              <a:spcBef>
                <a:spcPts val="0"/>
              </a:spcBef>
              <a:spcAft>
                <a:spcPts val="0"/>
              </a:spcAft>
              <a:buClr>
                <a:schemeClr val="dk1"/>
              </a:buClr>
              <a:buSzPts val="900"/>
              <a:buFont typeface="Calibri"/>
              <a:buNone/>
            </a:pPr>
            <a:r>
              <a:rPr lang="en-US"/>
              <a:t>When you have use cases where performance is critical, like the following:</a:t>
            </a:r>
            <a:endParaRPr/>
          </a:p>
          <a:p>
            <a:pPr marL="0" lvl="0" indent="0" algn="l" rtl="0">
              <a:lnSpc>
                <a:spcPct val="100000"/>
              </a:lnSpc>
              <a:spcBef>
                <a:spcPts val="0"/>
              </a:spcBef>
              <a:spcAft>
                <a:spcPts val="0"/>
              </a:spcAft>
              <a:buClr>
                <a:schemeClr val="dk1"/>
              </a:buClr>
              <a:buSzPts val="900"/>
              <a:buFont typeface="Calibri"/>
              <a:buNone/>
            </a:pPr>
            <a:endParaRPr/>
          </a:p>
          <a:p>
            <a:pPr marL="0" lvl="0" indent="0" algn="l" rtl="0">
              <a:lnSpc>
                <a:spcPct val="100000"/>
              </a:lnSpc>
              <a:spcBef>
                <a:spcPts val="0"/>
              </a:spcBef>
              <a:spcAft>
                <a:spcPts val="0"/>
              </a:spcAft>
              <a:buClr>
                <a:schemeClr val="dk1"/>
              </a:buClr>
              <a:buSzPts val="900"/>
              <a:buFont typeface="Calibri"/>
              <a:buNone/>
            </a:pPr>
            <a:r>
              <a:rPr lang="en-US"/>
              <a:t>Fraud detection</a:t>
            </a:r>
            <a:endParaRPr/>
          </a:p>
          <a:p>
            <a:pPr marL="0" lvl="0" indent="0" algn="l" rtl="0">
              <a:lnSpc>
                <a:spcPct val="100000"/>
              </a:lnSpc>
              <a:spcBef>
                <a:spcPts val="0"/>
              </a:spcBef>
              <a:spcAft>
                <a:spcPts val="0"/>
              </a:spcAft>
              <a:buClr>
                <a:schemeClr val="dk1"/>
              </a:buClr>
              <a:buSzPts val="900"/>
              <a:buFont typeface="Calibri"/>
              <a:buNone/>
            </a:pPr>
            <a:r>
              <a:rPr lang="en-US"/>
              <a:t>Industrial ops optimisation</a:t>
            </a:r>
            <a:endParaRPr/>
          </a:p>
          <a:p>
            <a:pPr marL="0" lvl="0" indent="0" algn="l" rtl="0">
              <a:lnSpc>
                <a:spcPct val="100000"/>
              </a:lnSpc>
              <a:spcBef>
                <a:spcPts val="0"/>
              </a:spcBef>
              <a:spcAft>
                <a:spcPts val="0"/>
              </a:spcAft>
              <a:buClr>
                <a:schemeClr val="dk1"/>
              </a:buClr>
              <a:buSzPts val="900"/>
              <a:buFont typeface="Calibri"/>
              <a:buNone/>
            </a:pPr>
            <a:r>
              <a:rPr lang="en-US"/>
              <a:t>Driver analytics</a:t>
            </a:r>
            <a:endParaRPr/>
          </a:p>
          <a:p>
            <a:pPr marL="0" lvl="0" indent="0" algn="l" rtl="0">
              <a:lnSpc>
                <a:spcPct val="100000"/>
              </a:lnSpc>
              <a:spcBef>
                <a:spcPts val="0"/>
              </a:spcBef>
              <a:spcAft>
                <a:spcPts val="0"/>
              </a:spcAft>
              <a:buClr>
                <a:schemeClr val="dk1"/>
              </a:buClr>
              <a:buSzPts val="900"/>
              <a:buFont typeface="Calibri"/>
              <a:buNone/>
            </a:pPr>
            <a:r>
              <a:rPr lang="en-US"/>
              <a:t>Predictive maintenance - reference Sigma Stream</a:t>
            </a:r>
            <a:endParaRPr/>
          </a:p>
        </p:txBody>
      </p:sp>
      <p:sp>
        <p:nvSpPr>
          <p:cNvPr id="922" name="Google Shape;9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959" name="Google Shape;95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1" name="Google Shape;465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Jet is build on top of Hazelcast with the benefits of close integration. Hazelcast Jet and can run in these deployments: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Every Jet cluster works on top of embedded Hazelcast in-memory data grid. Embedded deployment suits well for:</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Sharing processing state among Jet nodes</a:t>
            </a:r>
            <a:endParaRPr/>
          </a:p>
          <a:p>
            <a:pPr marL="120315" lvl="0" indent="-120315" algn="l" rtl="0">
              <a:lnSpc>
                <a:spcPct val="100000"/>
              </a:lnSpc>
              <a:spcBef>
                <a:spcPts val="0"/>
              </a:spcBef>
              <a:spcAft>
                <a:spcPts val="0"/>
              </a:spcAft>
              <a:buClr>
                <a:schemeClr val="dk1"/>
              </a:buClr>
              <a:buSzPts val="900"/>
              <a:buFont typeface="Arial"/>
              <a:buChar char="•"/>
            </a:pPr>
            <a:r>
              <a:rPr lang="en-US"/>
              <a:t>Caching intermediate processing results</a:t>
            </a:r>
            <a:endParaRPr/>
          </a:p>
          <a:p>
            <a:pPr marL="120315" lvl="0" indent="-120315" algn="l" rtl="0">
              <a:lnSpc>
                <a:spcPct val="100000"/>
              </a:lnSpc>
              <a:spcBef>
                <a:spcPts val="0"/>
              </a:spcBef>
              <a:spcAft>
                <a:spcPts val="0"/>
              </a:spcAft>
              <a:buClr>
                <a:schemeClr val="dk1"/>
              </a:buClr>
              <a:buSzPts val="900"/>
              <a:buFont typeface="Arial"/>
              <a:buChar char="•"/>
            </a:pPr>
            <a:r>
              <a:rPr lang="en-US"/>
              <a:t>Enriching processed events. Cache remote data (e.g. fact tables from database) on Jet nodes.</a:t>
            </a:r>
            <a:endParaRPr/>
          </a:p>
          <a:p>
            <a:pPr marL="120315" lvl="0" indent="-120315" algn="l" rtl="0">
              <a:lnSpc>
                <a:spcPct val="100000"/>
              </a:lnSpc>
              <a:spcBef>
                <a:spcPts val="0"/>
              </a:spcBef>
              <a:spcAft>
                <a:spcPts val="0"/>
              </a:spcAft>
              <a:buClr>
                <a:schemeClr val="dk1"/>
              </a:buClr>
              <a:buSzPts val="900"/>
              <a:buFont typeface="Arial"/>
              <a:buChar char="•"/>
            </a:pPr>
            <a:r>
              <a:rPr lang="en-US"/>
              <a:t>Running advanced data processing tasks on top of Hazelcast data structures</a:t>
            </a:r>
            <a:endParaRPr/>
          </a:p>
          <a:p>
            <a:pPr marL="120315" lvl="0" indent="-120315" algn="l" rtl="0">
              <a:lnSpc>
                <a:spcPct val="100000"/>
              </a:lnSpc>
              <a:spcBef>
                <a:spcPts val="0"/>
              </a:spcBef>
              <a:spcAft>
                <a:spcPts val="0"/>
              </a:spcAft>
              <a:buClr>
                <a:schemeClr val="dk1"/>
              </a:buClr>
              <a:buSzPts val="900"/>
              <a:buFont typeface="Arial"/>
              <a:buChar char="•"/>
            </a:pPr>
            <a:r>
              <a:rPr lang="en-US"/>
              <a:t>Development purposes. Since starting standalone Jet cluster is simple and fast.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Remote deployment</a:t>
            </a:r>
            <a:endParaRPr/>
          </a:p>
          <a:p>
            <a:pPr marL="0" lvl="0" indent="0" algn="l" rtl="0">
              <a:lnSpc>
                <a:spcPct val="100000"/>
              </a:lnSpc>
              <a:spcBef>
                <a:spcPts val="0"/>
              </a:spcBef>
              <a:spcAft>
                <a:spcPts val="0"/>
              </a:spcAft>
              <a:buClr>
                <a:schemeClr val="dk1"/>
              </a:buClr>
              <a:buSzPts val="1400"/>
              <a:buFont typeface="Arial"/>
              <a:buNone/>
            </a:pPr>
            <a:endParaRPr/>
          </a:p>
          <a:p>
            <a:pPr marL="120315" lvl="0" indent="-120315" algn="l" rtl="0">
              <a:lnSpc>
                <a:spcPct val="100000"/>
              </a:lnSpc>
              <a:spcBef>
                <a:spcPts val="0"/>
              </a:spcBef>
              <a:spcAft>
                <a:spcPts val="0"/>
              </a:spcAft>
              <a:buClr>
                <a:schemeClr val="dk1"/>
              </a:buClr>
              <a:buSzPts val="900"/>
              <a:buFont typeface="Arial"/>
              <a:buChar char="•"/>
            </a:pPr>
            <a:r>
              <a:rPr lang="en-US"/>
              <a:t>Share state or intermediate results among more Jet jobs</a:t>
            </a:r>
            <a:endParaRPr/>
          </a:p>
          <a:p>
            <a:pPr marL="120315" lvl="0" indent="-120315" algn="l" rtl="0">
              <a:lnSpc>
                <a:spcPct val="100000"/>
              </a:lnSpc>
              <a:spcBef>
                <a:spcPts val="0"/>
              </a:spcBef>
              <a:spcAft>
                <a:spcPts val="0"/>
              </a:spcAft>
              <a:buClr>
                <a:schemeClr val="dk1"/>
              </a:buClr>
              <a:buSzPts val="900"/>
              <a:buFont typeface="Arial"/>
              <a:buChar char="•"/>
            </a:pPr>
            <a:r>
              <a:rPr lang="en-US"/>
              <a:t>Cache intermediate results (e.g. to show real-time processing stats on dashboard)</a:t>
            </a:r>
            <a:endParaRPr/>
          </a:p>
          <a:p>
            <a:pPr marL="120315" lvl="0" indent="-120315" algn="l" rtl="0">
              <a:lnSpc>
                <a:spcPct val="100000"/>
              </a:lnSpc>
              <a:spcBef>
                <a:spcPts val="0"/>
              </a:spcBef>
              <a:spcAft>
                <a:spcPts val="0"/>
              </a:spcAft>
              <a:buClr>
                <a:schemeClr val="dk1"/>
              </a:buClr>
              <a:buSzPts val="900"/>
              <a:buFont typeface="Arial"/>
              <a:buChar char="•"/>
            </a:pPr>
            <a:r>
              <a:rPr lang="en-US"/>
              <a:t>Load input or store results of Jet computation in in-memory fashion to </a:t>
            </a:r>
            <a:endParaRPr/>
          </a:p>
          <a:p>
            <a:pPr marL="120315" lvl="0" indent="-120315" algn="l" rtl="0">
              <a:lnSpc>
                <a:spcPct val="100000"/>
              </a:lnSpc>
              <a:spcBef>
                <a:spcPts val="0"/>
              </a:spcBef>
              <a:spcAft>
                <a:spcPts val="0"/>
              </a:spcAft>
              <a:buClr>
                <a:schemeClr val="dk1"/>
              </a:buClr>
              <a:buSzPts val="900"/>
              <a:buFont typeface="Arial"/>
              <a:buChar char="•"/>
            </a:pPr>
            <a:r>
              <a:rPr lang="en-US"/>
              <a:t>Isolation of processing and storage layer</a:t>
            </a:r>
            <a:endParaRPr/>
          </a:p>
          <a:p>
            <a:pPr marL="120315" lvl="0" indent="-63165"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Jet x – product differentiation</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r>
              <a:rPr lang="en-US"/>
              <a:t>Both Jet and are for parallel and distributed computing, why Jet is more expensive? Is Hazelcast IMDG not good enough?</a:t>
            </a: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a:p>
            <a:pPr marL="0" lvl="0" indent="0" algn="l" rtl="0">
              <a:lnSpc>
                <a:spcPct val="100000"/>
              </a:lnSpc>
              <a:spcBef>
                <a:spcPts val="0"/>
              </a:spcBef>
              <a:spcAft>
                <a:spcPts val="0"/>
              </a:spcAft>
              <a:buClr>
                <a:schemeClr val="dk1"/>
              </a:buClr>
              <a:buSzPts val="9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603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870E89-5599-5340-A69A-B4668B70418A}" type="slidenum">
              <a:rPr lang="en-US" smtClean="0"/>
              <a:t>33</a:t>
            </a:fld>
            <a:endParaRPr lang="en-US"/>
          </a:p>
        </p:txBody>
      </p:sp>
    </p:spTree>
    <p:extLst>
      <p:ext uri="{BB962C8B-B14F-4D97-AF65-F5344CB8AC3E}">
        <p14:creationId xmlns:p14="http://schemas.microsoft.com/office/powerpoint/2010/main" val="2575778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70E89-5599-5340-A69A-B4668B70418A}" type="slidenum">
              <a:rPr lang="en-US" smtClean="0"/>
              <a:t>36</a:t>
            </a:fld>
            <a:endParaRPr lang="en-US"/>
          </a:p>
        </p:txBody>
      </p:sp>
    </p:spTree>
    <p:extLst>
      <p:ext uri="{BB962C8B-B14F-4D97-AF65-F5344CB8AC3E}">
        <p14:creationId xmlns:p14="http://schemas.microsoft.com/office/powerpoint/2010/main" val="1030323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latin typeface="Arial"/>
              <a:ea typeface="Arial"/>
              <a:cs typeface="Arial"/>
              <a:sym typeface="Arial"/>
            </a:endParaRPr>
          </a:p>
        </p:txBody>
      </p:sp>
      <p:sp>
        <p:nvSpPr>
          <p:cNvPr id="227" name="Google Shape;2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72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What if you had a data platform that addresses the challenges of real-time by unifying disparate data sources in a single, high-performance integrated platform.</a:t>
            </a:r>
            <a:endParaRPr/>
          </a:p>
          <a:p>
            <a:pPr marL="457200" marR="0" lvl="0" indent="-22860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This unified platform simplifies the development and deployment process, reduces data movement, and eliminates extra moving parts that contribute to failure and downtime.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4" name="Google Shape;4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6359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Three problems with the other “real-time data platforms”:</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only participate in “real-time” at the very end of the data journey, so does that small contribution count as “real-time”?</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require data to first be written to a data store</a:t>
            </a:r>
            <a:endParaRPr dirty="0"/>
          </a:p>
          <a:p>
            <a:pPr marL="457200" marR="0" lvl="0" indent="-228600" algn="l" rtl="0">
              <a:lnSpc>
                <a:spcPct val="100000"/>
              </a:lnSpc>
              <a:spcBef>
                <a:spcPts val="0"/>
              </a:spcBef>
              <a:spcAft>
                <a:spcPts val="0"/>
              </a:spcAft>
              <a:buClr>
                <a:srgbClr val="000000"/>
              </a:buClr>
              <a:buSzPts val="1400"/>
              <a:buFont typeface="Arial"/>
              <a:buChar char="•"/>
            </a:pPr>
            <a:r>
              <a:rPr lang="en-US" dirty="0"/>
              <a:t>They require human intervention for the types of analytics they provide</a:t>
            </a:r>
            <a:endParaRPr dirty="0"/>
          </a:p>
          <a:p>
            <a:pPr marL="228600" marR="0" lvl="0" indent="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a:buNone/>
            </a:pPr>
            <a:r>
              <a:rPr lang="en-US" dirty="0"/>
              <a:t>This means they aren’t really real-time.</a:t>
            </a:r>
            <a:endParaRPr dirty="0"/>
          </a:p>
          <a:p>
            <a:pPr marL="228600" marR="0" lvl="0" indent="0" algn="l" rtl="0">
              <a:lnSpc>
                <a:spcPct val="100000"/>
              </a:lnSpc>
              <a:spcBef>
                <a:spcPts val="0"/>
              </a:spcBef>
              <a:spcAft>
                <a:spcPts val="0"/>
              </a:spcAft>
              <a:buClr>
                <a:srgbClr val="000000"/>
              </a:buClr>
              <a:buSzPts val="1400"/>
              <a:buFont typeface="Arial"/>
              <a:buNone/>
            </a:pPr>
            <a:endParaRPr dirty="0"/>
          </a:p>
          <a:p>
            <a:pPr marL="228600" marR="0" lvl="0" indent="0" algn="l" rtl="0">
              <a:lnSpc>
                <a:spcPct val="100000"/>
              </a:lnSpc>
              <a:spcBef>
                <a:spcPts val="0"/>
              </a:spcBef>
              <a:spcAft>
                <a:spcPts val="0"/>
              </a:spcAft>
              <a:buClr>
                <a:srgbClr val="000000"/>
              </a:buClr>
              <a:buSzPts val="1400"/>
              <a:buFont typeface="Arial"/>
              <a:buNone/>
            </a:pPr>
            <a:r>
              <a:rPr lang="en-US" dirty="0"/>
              <a:t>Hazelcast can act on data much earlier in the process because it does not require writing to a database first. That’s what “stream processing” is.</a:t>
            </a:r>
            <a:endParaRPr dirty="0"/>
          </a:p>
          <a:p>
            <a:pPr marL="228600" marR="0" lvl="0" indent="0" algn="l" rtl="0">
              <a:lnSpc>
                <a:spcPct val="100000"/>
              </a:lnSpc>
              <a:spcBef>
                <a:spcPts val="0"/>
              </a:spcBef>
              <a:spcAft>
                <a:spcPts val="0"/>
              </a:spcAft>
              <a:buClr>
                <a:srgbClr val="000000"/>
              </a:buClr>
              <a:buSzPts val="1400"/>
              <a:buFont typeface="Arial"/>
              <a:buNone/>
            </a:pPr>
            <a:endParaRPr dirty="0"/>
          </a:p>
        </p:txBody>
      </p:sp>
      <p:sp>
        <p:nvSpPr>
          <p:cNvPr id="680" name="Google Shape;6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8" name="Google Shape;14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e069556e3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To illustrate where Hazelcast sits a bit more, on the left you have a traditional tech stack. Nothing special here. Legacy apps sit on top of the database and retrieve the data from the disk as slower speeds.</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Now, you’ll recall that we did not mention anything about discarding the database. While we’ve had customers replace their databases with an in-memory data grid, that approach is limited to a small number of use cases. We believe the database is still relevant, but a disk can only spin so fast. </a:t>
            </a: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Looking at the modernized stack you will see that Hazelcast sits right in-between the application and the database. It can be embedded in or much closer to the application, thus providing the fast retrieval and write access. And in the background, it is checking back with the database that it has the latest information to support the application.</a:t>
            </a:r>
            <a:endParaRPr dirty="0"/>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r>
              <a:rPr lang="en-US" dirty="0">
                <a:latin typeface="Arial"/>
                <a:ea typeface="Arial"/>
                <a:cs typeface="Arial"/>
                <a:sym typeface="Arial"/>
              </a:rPr>
              <a:t>It’s worth checking out Gartner’s view on modernizing your architecture with regard to a digital integration hub (DIH): </a:t>
            </a:r>
            <a:r>
              <a:rPr lang="en-US" u="sng" dirty="0">
                <a:solidFill>
                  <a:schemeClr val="hlink"/>
                </a:solidFill>
                <a:hlinkClick r:id="rId3"/>
              </a:rPr>
              <a:t>https://www.gartner.com/en/documents/3880263/innovation-insight-the-digital-integration-hub-turbochar</a:t>
            </a:r>
            <a:endParaRPr dirty="0"/>
          </a:p>
          <a:p>
            <a:pPr marL="0" lvl="0" indent="0" algn="l" rtl="0">
              <a:lnSpc>
                <a:spcPct val="100000"/>
              </a:lnSpc>
              <a:spcBef>
                <a:spcPts val="0"/>
              </a:spcBef>
              <a:spcAft>
                <a:spcPts val="0"/>
              </a:spcAft>
              <a:buClr>
                <a:schemeClr val="dk1"/>
              </a:buClr>
              <a:buSzPts val="1200"/>
              <a:buFont typeface="Arial"/>
              <a:buNone/>
            </a:pPr>
            <a:endParaRPr dirty="0">
              <a:latin typeface="Arial"/>
              <a:ea typeface="Arial"/>
              <a:cs typeface="Arial"/>
              <a:sym typeface="Arial"/>
            </a:endParaRPr>
          </a:p>
        </p:txBody>
      </p:sp>
      <p:sp>
        <p:nvSpPr>
          <p:cNvPr id="472" name="Google Shape;472;g11e069556e3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1A3B"/>
              </a:buClr>
              <a:buSzPts val="1200"/>
              <a:buFont typeface="Calibri"/>
              <a:buNone/>
            </a:pPr>
            <a:r>
              <a:rPr lang="en-US" b="1">
                <a:solidFill>
                  <a:srgbClr val="041A3B"/>
                </a:solidFill>
              </a:rPr>
              <a:t>Core Platform</a:t>
            </a:r>
            <a:endParaRPr>
              <a:solidFill>
                <a:srgbClr val="041A3B"/>
              </a:solidFill>
            </a:endParaRPr>
          </a:p>
          <a:p>
            <a:pPr marL="0" lvl="0" indent="0" algn="l" rtl="0">
              <a:lnSpc>
                <a:spcPct val="100000"/>
              </a:lnSpc>
              <a:spcBef>
                <a:spcPts val="0"/>
              </a:spcBef>
              <a:spcAft>
                <a:spcPts val="0"/>
              </a:spcAft>
              <a:buClr>
                <a:srgbClr val="041A3B"/>
              </a:buClr>
              <a:buSzPts val="1200"/>
              <a:buFont typeface="Calibri"/>
              <a:buNone/>
            </a:pPr>
            <a:endParaRPr b="1">
              <a:solidFill>
                <a:srgbClr val="041A3B"/>
              </a:solidFill>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Core platform is cloud ready, memory first, real-time and batch stream processing  - </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Kappa architecture - all data flows through a single path, using a stream processing system. Supported near real time analytics</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Stream processing added to original in-memory storage, messaging, compute component – benefits streaming of real-time events</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In-memory store benefits low latency enrichment</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DAG API delivers flexibility and manipulation of data</a:t>
            </a:r>
            <a:endParaRPr/>
          </a:p>
          <a:p>
            <a:pPr marL="171450" lvl="0" indent="-171450" algn="l" rtl="0">
              <a:lnSpc>
                <a:spcPct val="100000"/>
              </a:lnSpc>
              <a:spcBef>
                <a:spcPts val="0"/>
              </a:spcBef>
              <a:spcAft>
                <a:spcPts val="0"/>
              </a:spcAft>
              <a:buClr>
                <a:srgbClr val="041A3B"/>
              </a:buClr>
              <a:buSzPts val="1400"/>
              <a:buFont typeface="Arial"/>
              <a:buChar char="•"/>
            </a:pPr>
            <a:r>
              <a:rPr lang="en-US">
                <a:solidFill>
                  <a:srgbClr val="041A3B"/>
                </a:solidFill>
              </a:rPr>
              <a:t>Highly fault tolerant</a:t>
            </a:r>
            <a:endParaRPr/>
          </a:p>
          <a:p>
            <a:pPr marL="171450" lvl="0" indent="-95250" algn="l" rtl="0">
              <a:lnSpc>
                <a:spcPct val="100000"/>
              </a:lnSpc>
              <a:spcBef>
                <a:spcPts val="0"/>
              </a:spcBef>
              <a:spcAft>
                <a:spcPts val="0"/>
              </a:spcAft>
              <a:buClr>
                <a:srgbClr val="041A3B"/>
              </a:buClr>
              <a:buSzPts val="1200"/>
              <a:buFont typeface="Arial"/>
              <a:buNone/>
            </a:pPr>
            <a:endParaRPr>
              <a:solidFill>
                <a:srgbClr val="041A3B"/>
              </a:solidFill>
            </a:endParaRPr>
          </a:p>
          <a:p>
            <a:pPr marL="0" lvl="0" indent="0" algn="l" rtl="0">
              <a:lnSpc>
                <a:spcPct val="100000"/>
              </a:lnSpc>
              <a:spcBef>
                <a:spcPts val="0"/>
              </a:spcBef>
              <a:spcAft>
                <a:spcPts val="0"/>
              </a:spcAft>
              <a:buClr>
                <a:srgbClr val="041A3B"/>
              </a:buClr>
              <a:buSzPts val="1200"/>
              <a:buFont typeface="Calibri"/>
              <a:buNone/>
            </a:pPr>
            <a:endParaRPr>
              <a:solidFill>
                <a:srgbClr val="041A3B"/>
              </a:solidFill>
            </a:endParaRPr>
          </a:p>
          <a:p>
            <a:pPr marL="0" lvl="0" indent="0" algn="l" rtl="0">
              <a:lnSpc>
                <a:spcPct val="100000"/>
              </a:lnSpc>
              <a:spcBef>
                <a:spcPts val="0"/>
              </a:spcBef>
              <a:spcAft>
                <a:spcPts val="0"/>
              </a:spcAft>
              <a:buClr>
                <a:schemeClr val="dk1"/>
              </a:buClr>
              <a:buSzPts val="900"/>
              <a:buFont typeface="Arial"/>
              <a:buNone/>
            </a:pPr>
            <a:endParaRPr/>
          </a:p>
        </p:txBody>
      </p:sp>
      <p:sp>
        <p:nvSpPr>
          <p:cNvPr id="555" name="Google Shape;555;p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00"/>
              <a:buFont typeface="Arial"/>
              <a:buNone/>
            </a:pPr>
            <a:r>
              <a:rPr lang="en-US"/>
              <a:t> </a:t>
            </a:r>
            <a:r>
              <a:rPr lang="en-US">
                <a:solidFill>
                  <a:srgbClr val="041A3B"/>
                </a:solidFill>
              </a:rPr>
              <a:t>Ingest data from multitube of data sources and formats, be it; </a:t>
            </a:r>
            <a:endParaRPr/>
          </a:p>
          <a:p>
            <a:pPr marL="628650" lvl="1" indent="-171450" algn="l" rtl="0">
              <a:lnSpc>
                <a:spcPct val="100000"/>
              </a:lnSpc>
              <a:spcBef>
                <a:spcPts val="0"/>
              </a:spcBef>
              <a:spcAft>
                <a:spcPts val="0"/>
              </a:spcAft>
              <a:buClr>
                <a:srgbClr val="041A3B"/>
              </a:buClr>
              <a:buSzPts val="1200"/>
              <a:buFont typeface="Arial"/>
              <a:buChar char="•"/>
            </a:pPr>
            <a:r>
              <a:rPr lang="en-US">
                <a:solidFill>
                  <a:srgbClr val="041A3B"/>
                </a:solidFill>
              </a:rPr>
              <a:t>Kafka streams </a:t>
            </a:r>
            <a:endParaRPr/>
          </a:p>
          <a:p>
            <a:pPr marL="628650" lvl="1" indent="-171450" algn="l" rtl="0">
              <a:lnSpc>
                <a:spcPct val="100000"/>
              </a:lnSpc>
              <a:spcBef>
                <a:spcPts val="0"/>
              </a:spcBef>
              <a:spcAft>
                <a:spcPts val="0"/>
              </a:spcAft>
              <a:buClr>
                <a:srgbClr val="041A3B"/>
              </a:buClr>
              <a:buSzPts val="1200"/>
              <a:buFont typeface="Arial"/>
              <a:buChar char="•"/>
            </a:pPr>
            <a:r>
              <a:rPr lang="en-US">
                <a:solidFill>
                  <a:srgbClr val="041A3B"/>
                </a:solidFill>
              </a:rPr>
              <a:t>IOT devices M</a:t>
            </a:r>
            <a:endParaRPr/>
          </a:p>
          <a:p>
            <a:pPr marL="628650" lvl="1" indent="-171450" algn="l" rtl="0">
              <a:lnSpc>
                <a:spcPct val="100000"/>
              </a:lnSpc>
              <a:spcBef>
                <a:spcPts val="0"/>
              </a:spcBef>
              <a:spcAft>
                <a:spcPts val="0"/>
              </a:spcAft>
              <a:buClr>
                <a:srgbClr val="041A3B"/>
              </a:buClr>
              <a:buSzPts val="1200"/>
              <a:buFont typeface="Arial"/>
              <a:buChar char="•"/>
            </a:pPr>
            <a:r>
              <a:rPr lang="en-US">
                <a:solidFill>
                  <a:srgbClr val="041A3B"/>
                </a:solidFill>
              </a:rPr>
              <a:t>Messaging</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Proprietary Unified file connector OOTB	</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Data sources – supports Filesys, Amazon S3, Google cloud storage etc…			</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Data formats - JSON, Avro, CSV etc…</a:t>
            </a:r>
            <a:endParaRPr/>
          </a:p>
          <a:p>
            <a:pPr marL="0" lvl="0" indent="0" algn="l" rtl="0">
              <a:lnSpc>
                <a:spcPct val="100000"/>
              </a:lnSpc>
              <a:spcBef>
                <a:spcPts val="0"/>
              </a:spcBef>
              <a:spcAft>
                <a:spcPts val="0"/>
              </a:spcAft>
              <a:buClr>
                <a:schemeClr val="dk1"/>
              </a:buClr>
              <a:buSzPts val="900"/>
              <a:buFont typeface="Arial"/>
              <a:buNone/>
            </a:pPr>
            <a:endParaRPr b="1">
              <a:solidFill>
                <a:srgbClr val="041A3B"/>
              </a:solidFill>
            </a:endParaRPr>
          </a:p>
          <a:p>
            <a:pPr marL="0" lvl="0" indent="0" algn="l" rtl="0">
              <a:lnSpc>
                <a:spcPct val="100000"/>
              </a:lnSpc>
              <a:spcBef>
                <a:spcPts val="0"/>
              </a:spcBef>
              <a:spcAft>
                <a:spcPts val="0"/>
              </a:spcAft>
              <a:buClr>
                <a:srgbClr val="041A3B"/>
              </a:buClr>
              <a:buSzPts val="900"/>
              <a:buFont typeface="Arial"/>
              <a:buNone/>
            </a:pPr>
            <a:r>
              <a:rPr lang="en-US" b="1">
                <a:solidFill>
                  <a:srgbClr val="041A3B"/>
                </a:solidFill>
              </a:rPr>
              <a:t>Data sinks</a:t>
            </a:r>
            <a:endParaRPr>
              <a:solidFill>
                <a:srgbClr val="041A3B"/>
              </a:solidFill>
            </a:endParaRPr>
          </a:p>
          <a:p>
            <a:pPr marL="0" lvl="0" indent="0" algn="l" rtl="0">
              <a:lnSpc>
                <a:spcPct val="100000"/>
              </a:lnSpc>
              <a:spcBef>
                <a:spcPts val="0"/>
              </a:spcBef>
              <a:spcAft>
                <a:spcPts val="0"/>
              </a:spcAft>
              <a:buClr>
                <a:schemeClr val="dk1"/>
              </a:buClr>
              <a:buSzPts val="900"/>
              <a:buFont typeface="Arial"/>
              <a:buNone/>
            </a:pPr>
            <a:endParaRPr b="1">
              <a:solidFill>
                <a:srgbClr val="041A3B"/>
              </a:solidFill>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Sink connectors – S3, Kinesis, JDBC and JSON – enabling the pushing of processed/contextualized data.</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Recipient services – Enterprise apps, analytics engines, databases, alerting applications</a:t>
            </a:r>
            <a:endParaRPr/>
          </a:p>
          <a:p>
            <a:pPr marL="0" lvl="0" indent="0" algn="l" rtl="0">
              <a:lnSpc>
                <a:spcPct val="100000"/>
              </a:lnSpc>
              <a:spcBef>
                <a:spcPts val="0"/>
              </a:spcBef>
              <a:spcAft>
                <a:spcPts val="0"/>
              </a:spcAft>
              <a:buClr>
                <a:schemeClr val="dk1"/>
              </a:buClr>
              <a:buSzPts val="900"/>
              <a:buFont typeface="Arial"/>
              <a:buNone/>
            </a:pPr>
            <a:endParaRPr/>
          </a:p>
        </p:txBody>
      </p:sp>
      <p:sp>
        <p:nvSpPr>
          <p:cNvPr id="600" name="Google Shape;600;p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41A3B"/>
              </a:buClr>
              <a:buSzPts val="1200"/>
              <a:buFont typeface="Calibri"/>
              <a:buNone/>
            </a:pPr>
            <a:r>
              <a:rPr lang="en-US" b="1">
                <a:solidFill>
                  <a:srgbClr val="041A3B"/>
                </a:solidFill>
              </a:rPr>
              <a:t>Interfaces</a:t>
            </a:r>
            <a:endParaRPr>
              <a:solidFill>
                <a:srgbClr val="041A3B"/>
              </a:solidFill>
            </a:endParaRPr>
          </a:p>
          <a:p>
            <a:pPr marL="0" lvl="0" indent="0" algn="l" rtl="0">
              <a:lnSpc>
                <a:spcPct val="100000"/>
              </a:lnSpc>
              <a:spcBef>
                <a:spcPts val="0"/>
              </a:spcBef>
              <a:spcAft>
                <a:spcPts val="0"/>
              </a:spcAft>
              <a:buClr>
                <a:srgbClr val="041A3B"/>
              </a:buClr>
              <a:buSzPts val="1200"/>
              <a:buFont typeface="Calibri"/>
              <a:buNone/>
            </a:pPr>
            <a:endParaRPr b="1">
              <a:solidFill>
                <a:srgbClr val="041A3B"/>
              </a:solidFill>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Multi-language support for microservices: Java, C#, Go, NodeJS, Dynacache, Memcache, Quarkus </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SQL Query interface provides familiarity with industry – standard language</a:t>
            </a:r>
            <a:endParaRPr/>
          </a:p>
          <a:p>
            <a:pPr marL="171450" lvl="0" indent="-171450" algn="l" rtl="0">
              <a:lnSpc>
                <a:spcPct val="100000"/>
              </a:lnSpc>
              <a:spcBef>
                <a:spcPts val="0"/>
              </a:spcBef>
              <a:spcAft>
                <a:spcPts val="0"/>
              </a:spcAft>
              <a:buClr>
                <a:srgbClr val="041A3B"/>
              </a:buClr>
              <a:buSzPts val="1200"/>
              <a:buFont typeface="Arial"/>
              <a:buChar char="•"/>
            </a:pPr>
            <a:r>
              <a:rPr lang="en-US">
                <a:solidFill>
                  <a:srgbClr val="041A3B"/>
                </a:solidFill>
              </a:rPr>
              <a:t>SQL Joins, sorting and aggregation on the roadmap</a:t>
            </a:r>
            <a:endParaRPr/>
          </a:p>
          <a:p>
            <a:pPr marL="0" lvl="0" indent="0" algn="l" rtl="0">
              <a:lnSpc>
                <a:spcPct val="100000"/>
              </a:lnSpc>
              <a:spcBef>
                <a:spcPts val="0"/>
              </a:spcBef>
              <a:spcAft>
                <a:spcPts val="0"/>
              </a:spcAft>
              <a:buClr>
                <a:srgbClr val="041A3B"/>
              </a:buClr>
              <a:buSzPts val="1200"/>
              <a:buFont typeface="Calibri"/>
              <a:buNone/>
            </a:pPr>
            <a:endParaRPr>
              <a:solidFill>
                <a:srgbClr val="041A3B"/>
              </a:solidFill>
            </a:endParaRPr>
          </a:p>
          <a:p>
            <a:pPr marL="0" lvl="0" indent="0" algn="l" rtl="0">
              <a:lnSpc>
                <a:spcPct val="100000"/>
              </a:lnSpc>
              <a:spcBef>
                <a:spcPts val="0"/>
              </a:spcBef>
              <a:spcAft>
                <a:spcPts val="0"/>
              </a:spcAft>
              <a:buClr>
                <a:schemeClr val="dk1"/>
              </a:buClr>
              <a:buSzPts val="900"/>
              <a:buFont typeface="Arial"/>
              <a:buNone/>
            </a:pPr>
            <a:endParaRPr/>
          </a:p>
        </p:txBody>
      </p:sp>
      <p:sp>
        <p:nvSpPr>
          <p:cNvPr id="695" name="Google Shape;695;p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no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666751"/>
            <a:ext cx="8688758" cy="409651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41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549914C-5299-754F-823C-81CC7BFDEC97}"/>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4">
            <a:extLst>
              <a:ext uri="{FF2B5EF4-FFF2-40B4-BE49-F238E27FC236}">
                <a16:creationId xmlns:a16="http://schemas.microsoft.com/office/drawing/2014/main" id="{C36CF90A-6132-BD4D-842C-60DE1A46C8CB}"/>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5E3D9EF3-3064-3D4B-AEB3-8787A709B337}"/>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17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s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7" name="Rectangle 6">
            <a:extLst>
              <a:ext uri="{FF2B5EF4-FFF2-40B4-BE49-F238E27FC236}">
                <a16:creationId xmlns:a16="http://schemas.microsoft.com/office/drawing/2014/main" id="{F9AB1F0F-348F-8B40-942E-AED1D1D07578}"/>
              </a:ext>
            </a:extLst>
          </p:cNvPr>
          <p:cNvSpPr/>
          <p:nvPr/>
        </p:nvSpPr>
        <p:spPr>
          <a:xfrm>
            <a:off x="184369" y="4812632"/>
            <a:ext cx="1175657" cy="330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4">
            <a:extLst>
              <a:ext uri="{FF2B5EF4-FFF2-40B4-BE49-F238E27FC236}">
                <a16:creationId xmlns:a16="http://schemas.microsoft.com/office/drawing/2014/main" id="{103DB769-D5A2-7F42-BC02-40FA7C272749}"/>
              </a:ext>
            </a:extLst>
          </p:cNvPr>
          <p:cNvSpPr>
            <a:spLocks noGrp="1"/>
          </p:cNvSpPr>
          <p:nvPr>
            <p:ph sz="quarter" idx="10"/>
          </p:nvPr>
        </p:nvSpPr>
        <p:spPr>
          <a:xfrm>
            <a:off x="227621"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A8F72BF1-B527-0D4B-9CC9-8B338C4DCA5E}"/>
              </a:ext>
            </a:extLst>
          </p:cNvPr>
          <p:cNvSpPr>
            <a:spLocks noGrp="1"/>
          </p:cNvSpPr>
          <p:nvPr>
            <p:ph sz="quarter" idx="11"/>
          </p:nvPr>
        </p:nvSpPr>
        <p:spPr>
          <a:xfrm>
            <a:off x="6081104"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D4D9FC4-C194-0B48-B2A9-BD61852F2A98}"/>
              </a:ext>
            </a:extLst>
          </p:cNvPr>
          <p:cNvSpPr>
            <a:spLocks noGrp="1"/>
          </p:cNvSpPr>
          <p:nvPr>
            <p:ph sz="quarter" idx="12"/>
          </p:nvPr>
        </p:nvSpPr>
        <p:spPr>
          <a:xfrm>
            <a:off x="3154363" y="666750"/>
            <a:ext cx="2835275"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5475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2084688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5AA375-97D0-624F-8DAB-0BA9E55A35D9}"/>
              </a:ext>
            </a:extLst>
          </p:cNvPr>
          <p:cNvSpPr/>
          <p:nvPr/>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
        <p:nvSpPr>
          <p:cNvPr id="7" name="Rectangle 6">
            <a:extLst>
              <a:ext uri="{FF2B5EF4-FFF2-40B4-BE49-F238E27FC236}">
                <a16:creationId xmlns:a16="http://schemas.microsoft.com/office/drawing/2014/main" id="{710DD20B-4A4A-1C4B-9FD2-4D45D3290E91}"/>
              </a:ext>
            </a:extLst>
          </p:cNvPr>
          <p:cNvSpPr/>
          <p:nvPr userDrawn="1"/>
        </p:nvSpPr>
        <p:spPr>
          <a:xfrm>
            <a:off x="184369"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565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sion">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882D0520-F432-4842-9A52-8D02322DBEF5}"/>
              </a:ext>
            </a:extLst>
          </p:cNvPr>
          <p:cNvPicPr>
            <a:picLocks noChangeAspect="1"/>
          </p:cNvPicPr>
          <p:nvPr/>
        </p:nvPicPr>
        <p:blipFill>
          <a:blip r:embed="rId2"/>
          <a:stretch>
            <a:fillRect/>
          </a:stretch>
        </p:blipFill>
        <p:spPr>
          <a:xfrm>
            <a:off x="529" y="0"/>
            <a:ext cx="9142941" cy="5143500"/>
          </a:xfrm>
          <a:prstGeom prst="rect">
            <a:avLst/>
          </a:prstGeom>
        </p:spPr>
      </p:pic>
      <p:sp>
        <p:nvSpPr>
          <p:cNvPr id="3" name="Google Shape;337;p46">
            <a:extLst>
              <a:ext uri="{FF2B5EF4-FFF2-40B4-BE49-F238E27FC236}">
                <a16:creationId xmlns:a16="http://schemas.microsoft.com/office/drawing/2014/main" id="{F8C9E24D-5308-1540-B8FB-FB986FA6CC84}"/>
              </a:ext>
            </a:extLst>
          </p:cNvPr>
          <p:cNvSpPr txBox="1">
            <a:spLocks/>
          </p:cNvSpPr>
          <p:nvPr/>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4" name="Google Shape;338;p46">
            <a:extLst>
              <a:ext uri="{FF2B5EF4-FFF2-40B4-BE49-F238E27FC236}">
                <a16:creationId xmlns:a16="http://schemas.microsoft.com/office/drawing/2014/main" id="{BB277A8D-48CF-1C44-BF5E-C20F80652987}"/>
              </a:ext>
            </a:extLst>
          </p:cNvPr>
          <p:cNvSpPr/>
          <p:nvPr/>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Arial"/>
                <a:cs typeface="Arial" panose="020B0604020202020204" pitchFamily="34" charset="0"/>
                <a:sym typeface="Arial"/>
              </a:rPr>
              <a:t>Modern</a:t>
            </a:r>
            <a:r>
              <a:rPr lang="en" sz="2800" b="0" i="0" dirty="0">
                <a:solidFill>
                  <a:schemeClr val="bg1"/>
                </a:solidFill>
                <a:latin typeface="Arial" panose="020B0604020202020204" pitchFamily="34" charset="0"/>
                <a:ea typeface="Arial"/>
                <a:cs typeface="Arial" panose="020B0604020202020204" pitchFamily="34" charset="0"/>
                <a:sym typeface="Arial"/>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5" name="Google Shape;347;p46">
            <a:extLst>
              <a:ext uri="{FF2B5EF4-FFF2-40B4-BE49-F238E27FC236}">
                <a16:creationId xmlns:a16="http://schemas.microsoft.com/office/drawing/2014/main" id="{19F7549F-8344-1240-AF8A-A8CCD8369FA0}"/>
              </a:ext>
            </a:extLst>
          </p:cNvPr>
          <p:cNvSpPr txBox="1"/>
          <p:nvPr/>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Arial"/>
                <a:cs typeface="Arial" panose="020B0604020202020204" pitchFamily="34" charset="0"/>
                <a:sym typeface="Arial"/>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16C811F-84C8-E641-9D4B-D28FA2A7B7BF}"/>
              </a:ext>
            </a:extLst>
          </p:cNvPr>
          <p:cNvGrpSpPr/>
          <p:nvPr/>
        </p:nvGrpSpPr>
        <p:grpSpPr>
          <a:xfrm>
            <a:off x="529165" y="1070179"/>
            <a:ext cx="8118602" cy="2540455"/>
            <a:chOff x="529164" y="1070178"/>
            <a:chExt cx="8118602" cy="3040083"/>
          </a:xfrm>
        </p:grpSpPr>
        <p:sp>
          <p:nvSpPr>
            <p:cNvPr id="8" name="Rounded Rectangle 7">
              <a:extLst>
                <a:ext uri="{FF2B5EF4-FFF2-40B4-BE49-F238E27FC236}">
                  <a16:creationId xmlns:a16="http://schemas.microsoft.com/office/drawing/2014/main" id="{FF5985F2-3141-EA4C-A9A0-23113E8AB2A9}"/>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9" name="Rounded Rectangle 8">
              <a:extLst>
                <a:ext uri="{FF2B5EF4-FFF2-40B4-BE49-F238E27FC236}">
                  <a16:creationId xmlns:a16="http://schemas.microsoft.com/office/drawing/2014/main" id="{EAF02020-760C-824A-8CBE-0B955315C61B}"/>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10" name="Rounded Rectangle 9">
              <a:extLst>
                <a:ext uri="{FF2B5EF4-FFF2-40B4-BE49-F238E27FC236}">
                  <a16:creationId xmlns:a16="http://schemas.microsoft.com/office/drawing/2014/main" id="{61435491-3D72-EC47-B2AB-57B5ABF603E4}"/>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11" name="Rounded Rectangle 10">
              <a:extLst>
                <a:ext uri="{FF2B5EF4-FFF2-40B4-BE49-F238E27FC236}">
                  <a16:creationId xmlns:a16="http://schemas.microsoft.com/office/drawing/2014/main" id="{CDA81ABB-C3B6-3549-89FD-9F4976A87F1E}"/>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pic>
        <p:nvPicPr>
          <p:cNvPr id="13" name="Picture 12" descr="Background pattern&#10;&#10;Description automatically generated">
            <a:extLst>
              <a:ext uri="{FF2B5EF4-FFF2-40B4-BE49-F238E27FC236}">
                <a16:creationId xmlns:a16="http://schemas.microsoft.com/office/drawing/2014/main" id="{9CCEA871-B7DA-764C-8531-C4ED9F4F0BE0}"/>
              </a:ext>
            </a:extLst>
          </p:cNvPr>
          <p:cNvPicPr>
            <a:picLocks noChangeAspect="1"/>
          </p:cNvPicPr>
          <p:nvPr userDrawn="1"/>
        </p:nvPicPr>
        <p:blipFill>
          <a:blip r:embed="rId2"/>
          <a:stretch>
            <a:fillRect/>
          </a:stretch>
        </p:blipFill>
        <p:spPr>
          <a:xfrm>
            <a:off x="529" y="0"/>
            <a:ext cx="9142941" cy="5143500"/>
          </a:xfrm>
          <a:prstGeom prst="rect">
            <a:avLst/>
          </a:prstGeom>
        </p:spPr>
      </p:pic>
      <p:sp>
        <p:nvSpPr>
          <p:cNvPr id="14" name="Google Shape;337;p46">
            <a:extLst>
              <a:ext uri="{FF2B5EF4-FFF2-40B4-BE49-F238E27FC236}">
                <a16:creationId xmlns:a16="http://schemas.microsoft.com/office/drawing/2014/main" id="{F275A140-0016-0244-9C05-7A5B94C8A92C}"/>
              </a:ext>
            </a:extLst>
          </p:cNvPr>
          <p:cNvSpPr txBox="1">
            <a:spLocks/>
          </p:cNvSpPr>
          <p:nvPr userDrawn="1"/>
        </p:nvSpPr>
        <p:spPr>
          <a:xfrm>
            <a:off x="216988" y="226503"/>
            <a:ext cx="8710024" cy="801086"/>
          </a:xfrm>
          <a:prstGeom prst="rect">
            <a:avLst/>
          </a:prstGeom>
          <a:noFill/>
          <a:ln>
            <a:noFill/>
          </a:ln>
        </p:spPr>
        <p:txBody>
          <a:bodyPr spcFirstLastPara="1" vert="horz" wrap="square" lIns="68575" tIns="34275" rIns="68575" bIns="34275" rtlCol="0" anchor="t" anchorCtr="0">
            <a:normAutofit/>
          </a:bodyPr>
          <a:lstStyle>
            <a:lvl1pPr lvl="0" algn="l" defTabSz="685800" rtl="0" eaLnBrk="1" latinLnBrk="0" hangingPunct="1">
              <a:lnSpc>
                <a:spcPct val="90000"/>
              </a:lnSpc>
              <a:spcBef>
                <a:spcPts val="0"/>
              </a:spcBef>
              <a:spcAft>
                <a:spcPts val="0"/>
              </a:spcAft>
              <a:buClr>
                <a:schemeClr val="dk1"/>
              </a:buClr>
              <a:buSzPts val="1400"/>
              <a:buNone/>
              <a:defRPr sz="2800" b="1" i="0" kern="1200">
                <a:solidFill>
                  <a:schemeClr val="tx1"/>
                </a:solidFill>
                <a:latin typeface="+mj-lt"/>
                <a:ea typeface="+mj-ea"/>
                <a:cs typeface="+mj-c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lgn="ctr"/>
            <a:r>
              <a:rPr lang="en-US" dirty="0">
                <a:solidFill>
                  <a:schemeClr val="bg1"/>
                </a:solidFill>
                <a:latin typeface="Arial" panose="020B0604020202020204" pitchFamily="34" charset="0"/>
                <a:cs typeface="Arial" panose="020B0604020202020204" pitchFamily="34" charset="0"/>
              </a:rPr>
              <a:t>Vision Slide (for Making Big Points)</a:t>
            </a:r>
          </a:p>
        </p:txBody>
      </p:sp>
      <p:sp>
        <p:nvSpPr>
          <p:cNvPr id="15" name="Google Shape;338;p46">
            <a:extLst>
              <a:ext uri="{FF2B5EF4-FFF2-40B4-BE49-F238E27FC236}">
                <a16:creationId xmlns:a16="http://schemas.microsoft.com/office/drawing/2014/main" id="{F95E6A36-C55A-A74A-923F-CC95667AD309}"/>
              </a:ext>
            </a:extLst>
          </p:cNvPr>
          <p:cNvSpPr/>
          <p:nvPr userDrawn="1"/>
        </p:nvSpPr>
        <p:spPr>
          <a:xfrm>
            <a:off x="1582586" y="3784782"/>
            <a:ext cx="5996086" cy="577081"/>
          </a:xfrm>
          <a:prstGeom prst="rect">
            <a:avLst/>
          </a:prstGeom>
          <a:noFill/>
          <a:ln>
            <a:noFill/>
          </a:ln>
        </p:spPr>
        <p:txBody>
          <a:bodyPr spcFirstLastPara="1" wrap="square" lIns="68575" tIns="34275" rIns="68575" bIns="34275" anchor="t" anchorCtr="0">
            <a:noAutofit/>
          </a:bodyPr>
          <a:lstStyle/>
          <a:p>
            <a:pPr algn="ctr">
              <a:buSzPts val="3300"/>
            </a:pPr>
            <a:r>
              <a:rPr lang="en-US" sz="2800" b="0" i="0" dirty="0">
                <a:solidFill>
                  <a:schemeClr val="bg1"/>
                </a:solidFill>
                <a:latin typeface="Arial" panose="020B0604020202020204" pitchFamily="34" charset="0"/>
                <a:ea typeface="Open Sans"/>
                <a:cs typeface="Arial" panose="020B0604020202020204" pitchFamily="34" charset="0"/>
                <a:sym typeface="Open Sans"/>
              </a:rPr>
              <a:t>Modern</a:t>
            </a:r>
            <a:r>
              <a:rPr lang="en" sz="2800" b="0" i="0" dirty="0">
                <a:solidFill>
                  <a:schemeClr val="bg1"/>
                </a:solidFill>
                <a:latin typeface="Arial" panose="020B0604020202020204" pitchFamily="34" charset="0"/>
                <a:ea typeface="Open Sans"/>
                <a:cs typeface="Arial" panose="020B0604020202020204" pitchFamily="34" charset="0"/>
                <a:sym typeface="Open Sans"/>
              </a:rPr>
              <a:t> Applications</a:t>
            </a:r>
            <a:endParaRPr sz="2800" baseline="30000" dirty="0">
              <a:solidFill>
                <a:schemeClr val="bg1"/>
              </a:solidFill>
              <a:latin typeface="Arial" panose="020B0604020202020204" pitchFamily="34" charset="0"/>
              <a:cs typeface="Arial" panose="020B0604020202020204" pitchFamily="34" charset="0"/>
            </a:endParaRPr>
          </a:p>
        </p:txBody>
      </p:sp>
      <p:sp>
        <p:nvSpPr>
          <p:cNvPr id="16" name="Google Shape;347;p46">
            <a:extLst>
              <a:ext uri="{FF2B5EF4-FFF2-40B4-BE49-F238E27FC236}">
                <a16:creationId xmlns:a16="http://schemas.microsoft.com/office/drawing/2014/main" id="{3089FBA2-3ABE-7942-B63B-DD99ACD14232}"/>
              </a:ext>
            </a:extLst>
          </p:cNvPr>
          <p:cNvSpPr txBox="1"/>
          <p:nvPr userDrawn="1"/>
        </p:nvSpPr>
        <p:spPr>
          <a:xfrm>
            <a:off x="681014" y="4486055"/>
            <a:ext cx="7799230" cy="276999"/>
          </a:xfrm>
          <a:prstGeom prst="rect">
            <a:avLst/>
          </a:prstGeom>
          <a:noFill/>
          <a:ln>
            <a:noFill/>
          </a:ln>
        </p:spPr>
        <p:txBody>
          <a:bodyPr spcFirstLastPara="1" wrap="square" lIns="68575" tIns="34275" rIns="68575" bIns="34275" anchor="t" anchorCtr="0">
            <a:noAutofit/>
          </a:bodyPr>
          <a:lstStyle/>
          <a:p>
            <a:pPr algn="ctr">
              <a:buSzPts val="1400"/>
            </a:pPr>
            <a:r>
              <a:rPr lang="en" sz="1600" b="0" i="0" dirty="0">
                <a:solidFill>
                  <a:schemeClr val="bg1"/>
                </a:solidFill>
                <a:effectLst>
                  <a:outerShdw blurRad="50800" dist="38100" dir="5400000" algn="t" rotWithShape="0">
                    <a:prstClr val="black">
                      <a:alpha val="40000"/>
                    </a:prstClr>
                  </a:outerShdw>
                </a:effectLst>
                <a:latin typeface="Arial" panose="020B0604020202020204" pitchFamily="34" charset="0"/>
                <a:ea typeface="Open Sans"/>
                <a:cs typeface="Arial" panose="020B0604020202020204" pitchFamily="34" charset="0"/>
                <a:sym typeface="Open Sans"/>
              </a:rPr>
              <a:t>Limitless scale		In-the-moment		360° Experience</a:t>
            </a:r>
            <a:endParaRPr sz="18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918D86C4-526C-1549-BC1C-B933EE19A457}"/>
              </a:ext>
            </a:extLst>
          </p:cNvPr>
          <p:cNvGrpSpPr/>
          <p:nvPr userDrawn="1"/>
        </p:nvGrpSpPr>
        <p:grpSpPr>
          <a:xfrm>
            <a:off x="529165" y="1070179"/>
            <a:ext cx="8118602" cy="2540455"/>
            <a:chOff x="529164" y="1070178"/>
            <a:chExt cx="8118602" cy="3040083"/>
          </a:xfrm>
        </p:grpSpPr>
        <p:sp>
          <p:nvSpPr>
            <p:cNvPr id="18" name="Rounded Rectangle 17">
              <a:extLst>
                <a:ext uri="{FF2B5EF4-FFF2-40B4-BE49-F238E27FC236}">
                  <a16:creationId xmlns:a16="http://schemas.microsoft.com/office/drawing/2014/main" id="{86628057-5BBD-F048-908F-A674F77B4B7D}"/>
                </a:ext>
              </a:extLst>
            </p:cNvPr>
            <p:cNvSpPr/>
            <p:nvPr/>
          </p:nvSpPr>
          <p:spPr>
            <a:xfrm>
              <a:off x="529164"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Changing</a:t>
              </a:r>
            </a:p>
          </p:txBody>
        </p:sp>
        <p:sp>
          <p:nvSpPr>
            <p:cNvPr id="19" name="Rounded Rectangle 18">
              <a:extLst>
                <a:ext uri="{FF2B5EF4-FFF2-40B4-BE49-F238E27FC236}">
                  <a16:creationId xmlns:a16="http://schemas.microsoft.com/office/drawing/2014/main" id="{C4573102-8CD4-9340-B098-F53FF979DAB8}"/>
                </a:ext>
              </a:extLst>
            </p:cNvPr>
            <p:cNvSpPr/>
            <p:nvPr/>
          </p:nvSpPr>
          <p:spPr>
            <a:xfrm>
              <a:off x="4756779" y="1070178"/>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Digital</a:t>
              </a:r>
            </a:p>
          </p:txBody>
        </p:sp>
        <p:sp>
          <p:nvSpPr>
            <p:cNvPr id="20" name="Rounded Rectangle 19">
              <a:extLst>
                <a:ext uri="{FF2B5EF4-FFF2-40B4-BE49-F238E27FC236}">
                  <a16:creationId xmlns:a16="http://schemas.microsoft.com/office/drawing/2014/main" id="{30D64DA4-C06E-4341-B2C5-ADA908E29D8C}"/>
                </a:ext>
              </a:extLst>
            </p:cNvPr>
            <p:cNvSpPr/>
            <p:nvPr/>
          </p:nvSpPr>
          <p:spPr>
            <a:xfrm>
              <a:off x="529164"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On</a:t>
              </a:r>
            </a:p>
          </p:txBody>
        </p:sp>
        <p:sp>
          <p:nvSpPr>
            <p:cNvPr id="21" name="Rounded Rectangle 20">
              <a:extLst>
                <a:ext uri="{FF2B5EF4-FFF2-40B4-BE49-F238E27FC236}">
                  <a16:creationId xmlns:a16="http://schemas.microsoft.com/office/drawing/2014/main" id="{6EF9407B-5677-454D-9C52-6B62DAD929F8}"/>
                </a:ext>
              </a:extLst>
            </p:cNvPr>
            <p:cNvSpPr/>
            <p:nvPr/>
          </p:nvSpPr>
          <p:spPr>
            <a:xfrm>
              <a:off x="4756779" y="2732723"/>
              <a:ext cx="3890987" cy="1377538"/>
            </a:xfrm>
            <a:prstGeom prst="roundRect">
              <a:avLst>
                <a:gd name="adj" fmla="val 11495"/>
              </a:avLst>
            </a:prstGeom>
            <a:solidFill>
              <a:schemeClr val="tx1"/>
            </a:solidFill>
            <a:ln w="12700">
              <a:solidFill>
                <a:schemeClr val="accent1"/>
              </a:solidFill>
            </a:ln>
            <a:effectLst>
              <a:outerShdw blurRad="304353" algn="ctr" rotWithShape="0">
                <a:schemeClr val="accent1">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Always Connected</a:t>
              </a:r>
            </a:p>
          </p:txBody>
        </p:sp>
      </p:grpSp>
    </p:spTree>
    <p:extLst>
      <p:ext uri="{BB962C8B-B14F-4D97-AF65-F5344CB8AC3E}">
        <p14:creationId xmlns:p14="http://schemas.microsoft.com/office/powerpoint/2010/main" val="612030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 Large Illuminated">
    <p:spTree>
      <p:nvGrpSpPr>
        <p:cNvPr id="1" name=""/>
        <p:cNvGrpSpPr/>
        <p:nvPr/>
      </p:nvGrpSpPr>
      <p:grpSpPr>
        <a:xfrm>
          <a:off x="0" y="0"/>
          <a:ext cx="0" cy="0"/>
          <a:chOff x="0" y="0"/>
          <a:chExt cx="0" cy="0"/>
        </a:xfrm>
      </p:grpSpPr>
      <p:pic>
        <p:nvPicPr>
          <p:cNvPr id="3" name="Picture 2" descr="Icon&#10;&#10;Description automatically generated with medium confidence">
            <a:extLst>
              <a:ext uri="{FF2B5EF4-FFF2-40B4-BE49-F238E27FC236}">
                <a16:creationId xmlns:a16="http://schemas.microsoft.com/office/drawing/2014/main" id="{EE79F1B6-8007-4546-B512-508259671572}"/>
              </a:ext>
            </a:extLst>
          </p:cNvPr>
          <p:cNvPicPr>
            <a:picLocks noChangeAspect="1"/>
          </p:cNvPicPr>
          <p:nvPr/>
        </p:nvPicPr>
        <p:blipFill rotWithShape="1">
          <a:blip r:embed="rId2"/>
          <a:srcRect l="-2026" r="26667"/>
          <a:stretch/>
        </p:blipFill>
        <p:spPr>
          <a:xfrm>
            <a:off x="2253174" y="0"/>
            <a:ext cx="6890826" cy="5143500"/>
          </a:xfrm>
          <a:prstGeom prst="rect">
            <a:avLst/>
          </a:prstGeom>
        </p:spPr>
      </p:pic>
      <p:sp>
        <p:nvSpPr>
          <p:cNvPr id="13" name="Google Shape;64;p11">
            <a:extLst>
              <a:ext uri="{FF2B5EF4-FFF2-40B4-BE49-F238E27FC236}">
                <a16:creationId xmlns:a16="http://schemas.microsoft.com/office/drawing/2014/main" id="{E3E89E9C-442E-6049-966A-9158504D8491}"/>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9"/>
            <a:ext cx="5114692" cy="605234"/>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0718F822-20A5-C146-85E0-50297530BA09}"/>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209071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 3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E5842-7478-7B46-A460-5CCF5536FFEB}"/>
              </a:ext>
            </a:extLst>
          </p:cNvPr>
          <p:cNvPicPr>
            <a:picLocks noChangeAspect="1"/>
          </p:cNvPicPr>
          <p:nvPr/>
        </p:nvPicPr>
        <p:blipFill>
          <a:blip r:embed="rId2"/>
          <a:stretch>
            <a:fillRect/>
          </a:stretch>
        </p:blipFill>
        <p:spPr>
          <a:xfrm>
            <a:off x="4762" y="0"/>
            <a:ext cx="9134475"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4252069"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8"/>
            <a:ext cx="4252069"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596938EB-F2FC-5C45-9C75-721B38BA7F7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645597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m Stars Bar">
    <p:bg>
      <p:bgPr>
        <a:solidFill>
          <a:srgbClr val="031A3D"/>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947E7383-4E17-174F-9000-00F56FB92048}"/>
              </a:ext>
            </a:extLst>
          </p:cNvPr>
          <p:cNvPicPr>
            <a:picLocks noChangeAspect="1"/>
          </p:cNvPicPr>
          <p:nvPr/>
        </p:nvPicPr>
        <p:blipFill>
          <a:blip r:embed="rId2"/>
          <a:stretch>
            <a:fillRect/>
          </a:stretch>
        </p:blipFill>
        <p:spPr>
          <a:xfrm>
            <a:off x="10828" y="0"/>
            <a:ext cx="9122344"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1069101"/>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2571750"/>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208B8CF-586B-DF40-B43E-D4BD05B5296F}"/>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288606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Random Illuminated">
    <p:spTree>
      <p:nvGrpSpPr>
        <p:cNvPr id="1" name=""/>
        <p:cNvGrpSpPr/>
        <p:nvPr/>
      </p:nvGrpSpPr>
      <p:grpSpPr>
        <a:xfrm>
          <a:off x="0" y="0"/>
          <a:ext cx="0" cy="0"/>
          <a:chOff x="0" y="0"/>
          <a:chExt cx="0" cy="0"/>
        </a:xfrm>
      </p:grpSpPr>
      <p:pic>
        <p:nvPicPr>
          <p:cNvPr id="3" name="Picture 2" descr="A picture containing green, light, projector, vector graphics&#10;&#10;Description automatically generated">
            <a:extLst>
              <a:ext uri="{FF2B5EF4-FFF2-40B4-BE49-F238E27FC236}">
                <a16:creationId xmlns:a16="http://schemas.microsoft.com/office/drawing/2014/main" id="{FD85FEB2-0856-5A43-B996-6AF6487967B2}"/>
              </a:ext>
            </a:extLst>
          </p:cNvPr>
          <p:cNvPicPr>
            <a:picLocks noChangeAspect="1"/>
          </p:cNvPicPr>
          <p:nvPr/>
        </p:nvPicPr>
        <p:blipFill>
          <a:blip r:embed="rId2"/>
          <a:stretch>
            <a:fillRect/>
          </a:stretch>
        </p:blipFill>
        <p:spPr>
          <a:xfrm>
            <a:off x="529" y="0"/>
            <a:ext cx="9142941" cy="5143500"/>
          </a:xfrm>
          <a:prstGeom prst="rect">
            <a:avLst/>
          </a:prstGeom>
        </p:spPr>
      </p:pic>
      <p:sp>
        <p:nvSpPr>
          <p:cNvPr id="8" name="Rectangle 7">
            <a:extLst>
              <a:ext uri="{FF2B5EF4-FFF2-40B4-BE49-F238E27FC236}">
                <a16:creationId xmlns:a16="http://schemas.microsoft.com/office/drawing/2014/main" id="{2C147DF9-285A-E246-A08D-F64356E36A15}"/>
              </a:ext>
            </a:extLst>
          </p:cNvPr>
          <p:cNvSpPr/>
          <p:nvPr/>
        </p:nvSpPr>
        <p:spPr>
          <a:xfrm>
            <a:off x="0" y="0"/>
            <a:ext cx="5784132" cy="5143500"/>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67" b="0" i="0" dirty="0">
              <a:latin typeface="Arial" panose="020B0604020202020204" pitchFamily="34" charset="0"/>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01776F7-466F-E347-8A1F-71B1D74E468B}"/>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861312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le Star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2A17F-3AAD-F943-823E-E3A7542EB35B}"/>
              </a:ext>
            </a:extLst>
          </p:cNvPr>
          <p:cNvPicPr>
            <a:picLocks noChangeAspect="1"/>
          </p:cNvPicPr>
          <p:nvPr/>
        </p:nvPicPr>
        <p:blipFill>
          <a:blip r:embed="rId2"/>
          <a:stretch>
            <a:fillRect/>
          </a:stretch>
        </p:blipFill>
        <p:spPr>
          <a:xfrm>
            <a:off x="529" y="0"/>
            <a:ext cx="9142941"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3202233"/>
            <a:ext cx="5114693" cy="984756"/>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4324425"/>
            <a:ext cx="5114693" cy="676671"/>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6454EB18-42CF-4A48-89FC-B8108CEB7A16}"/>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97929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no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49833"/>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050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Small Subtle Stars">
    <p:bg>
      <p:bgPr>
        <a:solidFill>
          <a:srgbClr val="031A3D"/>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D58712E-C86B-DB46-9544-9080532CDCB2}"/>
              </a:ext>
            </a:extLst>
          </p:cNvPr>
          <p:cNvPicPr>
            <a:picLocks noChangeAspect="1"/>
          </p:cNvPicPr>
          <p:nvPr/>
        </p:nvPicPr>
        <p:blipFill rotWithShape="1">
          <a:blip r:embed="rId2"/>
          <a:srcRect r="2551"/>
          <a:stretch/>
        </p:blipFill>
        <p:spPr>
          <a:xfrm>
            <a:off x="234285" y="0"/>
            <a:ext cx="8909715" cy="5143500"/>
          </a:xfrm>
          <a:prstGeom prst="rect">
            <a:avLst/>
          </a:prstGeom>
        </p:spPr>
      </p:pic>
      <p:sp>
        <p:nvSpPr>
          <p:cNvPr id="7" name="Google Shape;64;p11">
            <a:extLst>
              <a:ext uri="{FF2B5EF4-FFF2-40B4-BE49-F238E27FC236}">
                <a16:creationId xmlns:a16="http://schemas.microsoft.com/office/drawing/2014/main" id="{6D00A207-874F-C847-9829-746137FEDA1B}"/>
              </a:ext>
            </a:extLst>
          </p:cNvPr>
          <p:cNvSpPr/>
          <p:nvPr/>
        </p:nvSpPr>
        <p:spPr>
          <a:xfrm>
            <a:off x="0" y="0"/>
            <a:ext cx="6320826"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7" y="3666729"/>
            <a:ext cx="5114693" cy="690160"/>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C921064D-37AF-5544-A836-850BC4C4F13C}"/>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1320830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Vertical Illuminate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C96485B-2EA9-6F4E-A797-1110D2B4E630}"/>
              </a:ext>
            </a:extLst>
          </p:cNvPr>
          <p:cNvPicPr>
            <a:picLocks noChangeAspect="1"/>
          </p:cNvPicPr>
          <p:nvPr/>
        </p:nvPicPr>
        <p:blipFill rotWithShape="1">
          <a:blip r:embed="rId2"/>
          <a:srcRect l="38197" r="5419"/>
          <a:stretch/>
        </p:blipFill>
        <p:spPr>
          <a:xfrm rot="16200000">
            <a:off x="3961777" y="0"/>
            <a:ext cx="5143500" cy="5143500"/>
          </a:xfrm>
          <a:prstGeom prst="rect">
            <a:avLst/>
          </a:prstGeom>
        </p:spPr>
      </p:pic>
      <p:sp>
        <p:nvSpPr>
          <p:cNvPr id="9" name="Google Shape;13;p2">
            <a:extLst>
              <a:ext uri="{FF2B5EF4-FFF2-40B4-BE49-F238E27FC236}">
                <a16:creationId xmlns:a16="http://schemas.microsoft.com/office/drawing/2014/main" id="{AC5855CD-9DFC-F440-B251-E18C15D974AF}"/>
              </a:ext>
            </a:extLst>
          </p:cNvPr>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dirty="0"/>
          </a:p>
        </p:txBody>
      </p:sp>
      <p:sp>
        <p:nvSpPr>
          <p:cNvPr id="10" name="Google Shape;14;p2">
            <a:extLst>
              <a:ext uri="{FF2B5EF4-FFF2-40B4-BE49-F238E27FC236}">
                <a16:creationId xmlns:a16="http://schemas.microsoft.com/office/drawing/2014/main" id="{762EE976-3E25-4C41-8FA3-81E857D42E4C}"/>
              </a:ext>
            </a:extLst>
          </p:cNvPr>
          <p:cNvSpPr txBox="1">
            <a:spLocks noGrp="1"/>
          </p:cNvSpPr>
          <p:nvPr>
            <p:ph type="subTitle" idx="1"/>
          </p:nvPr>
        </p:nvSpPr>
        <p:spPr>
          <a:xfrm>
            <a:off x="504348" y="3666728"/>
            <a:ext cx="5114692" cy="633809"/>
          </a:xfrm>
          <a:prstGeom prst="rect">
            <a:avLst/>
          </a:prstGeom>
          <a:noFill/>
          <a:ln>
            <a:noFill/>
          </a:ln>
        </p:spPr>
        <p:txBody>
          <a:bodyPr spcFirstLastPara="1" wrap="square" lIns="0" tIns="34275" rIns="0" bIns="34275" anchor="t" anchorCtr="0">
            <a:normAutofit/>
          </a:bodyPr>
          <a:lstStyle>
            <a:lvl1pPr marL="6350" lvl="0" indent="0" algn="l">
              <a:lnSpc>
                <a:spcPct val="90000"/>
              </a:lnSpc>
              <a:spcBef>
                <a:spcPts val="500"/>
              </a:spcBef>
              <a:spcAft>
                <a:spcPts val="0"/>
              </a:spcAft>
              <a:buClr>
                <a:schemeClr val="lt1"/>
              </a:buClr>
              <a:buSzPts val="1500"/>
              <a:buNone/>
              <a:tabLst/>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dirty="0"/>
          </a:p>
        </p:txBody>
      </p:sp>
      <p:pic>
        <p:nvPicPr>
          <p:cNvPr id="11" name="Picture 10" descr="Text, icon&#10;&#10;Description automatically generated with medium confidence">
            <a:extLst>
              <a:ext uri="{FF2B5EF4-FFF2-40B4-BE49-F238E27FC236}">
                <a16:creationId xmlns:a16="http://schemas.microsoft.com/office/drawing/2014/main" id="{8082EC5A-93E1-624D-ACE8-3D93B8508ADD}"/>
              </a:ext>
            </a:extLst>
          </p:cNvPr>
          <p:cNvPicPr>
            <a:picLocks noChangeAspect="1"/>
          </p:cNvPicPr>
          <p:nvPr/>
        </p:nvPicPr>
        <p:blipFill>
          <a:blip r:embed="rId3"/>
          <a:stretch>
            <a:fillRect/>
          </a:stretch>
        </p:blipFill>
        <p:spPr>
          <a:xfrm>
            <a:off x="522755" y="480739"/>
            <a:ext cx="1915668" cy="393792"/>
          </a:xfrm>
          <a:prstGeom prst="rect">
            <a:avLst/>
          </a:prstGeom>
        </p:spPr>
      </p:pic>
    </p:spTree>
    <p:extLst>
      <p:ext uri="{BB962C8B-B14F-4D97-AF65-F5344CB8AC3E}">
        <p14:creationId xmlns:p14="http://schemas.microsoft.com/office/powerpoint/2010/main" val="3328743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Title - Illuminated">
  <p:cSld name="Main Title - Illuminated">
    <p:spTree>
      <p:nvGrpSpPr>
        <p:cNvPr id="1" name="Shape 12"/>
        <p:cNvGrpSpPr/>
        <p:nvPr/>
      </p:nvGrpSpPr>
      <p:grpSpPr>
        <a:xfrm>
          <a:off x="0" y="0"/>
          <a:ext cx="0" cy="0"/>
          <a:chOff x="0" y="0"/>
          <a:chExt cx="0" cy="0"/>
        </a:xfrm>
      </p:grpSpPr>
      <p:sp>
        <p:nvSpPr>
          <p:cNvPr id="13" name="Google Shape;13;p60"/>
          <p:cNvSpPr/>
          <p:nvPr/>
        </p:nvSpPr>
        <p:spPr>
          <a:xfrm>
            <a:off x="0" y="0"/>
            <a:ext cx="5651405" cy="51220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4;p60"/>
          <p:cNvSpPr txBox="1">
            <a:spLocks noGrp="1"/>
          </p:cNvSpPr>
          <p:nvPr>
            <p:ph type="ctrTitle"/>
          </p:nvPr>
        </p:nvSpPr>
        <p:spPr>
          <a:xfrm>
            <a:off x="504348" y="2164080"/>
            <a:ext cx="5114693" cy="1356548"/>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800"/>
              <a:buFont typeface="Arial"/>
              <a:buNone/>
              <a:defRPr sz="3200" b="1" i="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60"/>
          <p:cNvSpPr txBox="1">
            <a:spLocks noGrp="1"/>
          </p:cNvSpPr>
          <p:nvPr>
            <p:ph type="subTitle" idx="1"/>
          </p:nvPr>
        </p:nvSpPr>
        <p:spPr>
          <a:xfrm>
            <a:off x="504348" y="3666728"/>
            <a:ext cx="5114692" cy="690959"/>
          </a:xfrm>
          <a:prstGeom prst="rect">
            <a:avLst/>
          </a:prstGeom>
          <a:noFill/>
          <a:ln>
            <a:noFill/>
          </a:ln>
        </p:spPr>
        <p:txBody>
          <a:bodyPr spcFirstLastPara="1" wrap="square" lIns="0" tIns="34275" rIns="0" bIns="34275" anchor="t" anchorCtr="0">
            <a:normAutofit/>
          </a:bodyPr>
          <a:lstStyle>
            <a:lvl1pPr lvl="0" algn="l">
              <a:lnSpc>
                <a:spcPct val="90000"/>
              </a:lnSpc>
              <a:spcBef>
                <a:spcPts val="500"/>
              </a:spcBef>
              <a:spcAft>
                <a:spcPts val="0"/>
              </a:spcAft>
              <a:buClr>
                <a:schemeClr val="lt1"/>
              </a:buClr>
              <a:buSzPts val="1500"/>
              <a:buNone/>
              <a:defRPr sz="1800" b="0" i="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6" name="Google Shape;16;p60" descr="Text, icon&#10;&#10;Description automatically generated with medium confidence"/>
          <p:cNvPicPr preferRelativeResize="0"/>
          <p:nvPr/>
        </p:nvPicPr>
        <p:blipFill rotWithShape="1">
          <a:blip r:embed="rId2">
            <a:alphaModFix/>
          </a:blip>
          <a:srcRect/>
          <a:stretch/>
        </p:blipFill>
        <p:spPr>
          <a:xfrm>
            <a:off x="522755" y="480739"/>
            <a:ext cx="1915668" cy="393792"/>
          </a:xfrm>
          <a:prstGeom prst="rect">
            <a:avLst/>
          </a:prstGeom>
          <a:noFill/>
          <a:ln>
            <a:noFill/>
          </a:ln>
        </p:spPr>
      </p:pic>
      <p:pic>
        <p:nvPicPr>
          <p:cNvPr id="17" name="Google Shape;17;p60" descr="A picture containing vector graphics&#10;&#10;Description automatically generated"/>
          <p:cNvPicPr preferRelativeResize="0"/>
          <p:nvPr/>
        </p:nvPicPr>
        <p:blipFill rotWithShape="1">
          <a:blip r:embed="rId3">
            <a:alphaModFix/>
          </a:blip>
          <a:srcRect r="12982"/>
          <a:stretch/>
        </p:blipFill>
        <p:spPr>
          <a:xfrm>
            <a:off x="5552392" y="386446"/>
            <a:ext cx="3591608" cy="4127500"/>
          </a:xfrm>
          <a:prstGeom prst="rect">
            <a:avLst/>
          </a:prstGeom>
          <a:noFill/>
          <a:ln>
            <a:noFill/>
          </a:ln>
        </p:spPr>
      </p:pic>
    </p:spTree>
    <p:extLst>
      <p:ext uri="{BB962C8B-B14F-4D97-AF65-F5344CB8AC3E}">
        <p14:creationId xmlns:p14="http://schemas.microsoft.com/office/powerpoint/2010/main" val="2148553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_Two Column">
  <p:cSld name="M_Two Column">
    <p:spTree>
      <p:nvGrpSpPr>
        <p:cNvPr id="1" name="Shape 57"/>
        <p:cNvGrpSpPr/>
        <p:nvPr/>
      </p:nvGrpSpPr>
      <p:grpSpPr>
        <a:xfrm>
          <a:off x="0" y="0"/>
          <a:ext cx="0" cy="0"/>
          <a:chOff x="0" y="0"/>
          <a:chExt cx="0" cy="0"/>
        </a:xfrm>
      </p:grpSpPr>
      <p:sp>
        <p:nvSpPr>
          <p:cNvPr id="58" name="Google Shape;58;p120"/>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0"/>
          <p:cNvSpPr txBox="1">
            <a:spLocks noGrp="1"/>
          </p:cNvSpPr>
          <p:nvPr>
            <p:ph type="body" idx="1"/>
          </p:nvPr>
        </p:nvSpPr>
        <p:spPr>
          <a:xfrm>
            <a:off x="227013" y="1137238"/>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0" name="Google Shape;60;p120"/>
          <p:cNvSpPr txBox="1">
            <a:spLocks noGrp="1"/>
          </p:cNvSpPr>
          <p:nvPr>
            <p:ph type="body" idx="2"/>
          </p:nvPr>
        </p:nvSpPr>
        <p:spPr>
          <a:xfrm>
            <a:off x="4646428" y="1151529"/>
            <a:ext cx="4270561" cy="3496675"/>
          </a:xfrm>
          <a:prstGeom prst="rect">
            <a:avLst/>
          </a:prstGeom>
          <a:noFill/>
          <a:ln>
            <a:noFill/>
          </a:ln>
        </p:spPr>
        <p:txBody>
          <a:bodyPr spcFirstLastPara="1" wrap="square" lIns="64000" tIns="36575" rIns="64000" bIns="36575" anchor="t" anchorCtr="0">
            <a:normAutofit/>
          </a:bodyPr>
          <a:lstStyle>
            <a:lvl1pPr marL="457200" lvl="0" indent="-361950" algn="l">
              <a:lnSpc>
                <a:spcPct val="100000"/>
              </a:lnSpc>
              <a:spcBef>
                <a:spcPts val="500"/>
              </a:spcBef>
              <a:spcAft>
                <a:spcPts val="0"/>
              </a:spcAft>
              <a:buSzPts val="2100"/>
              <a:buChar char="▪"/>
              <a:defRPr/>
            </a:lvl1pPr>
            <a:lvl2pPr marL="914400" lvl="1" indent="-342900" algn="l">
              <a:lnSpc>
                <a:spcPct val="100000"/>
              </a:lnSpc>
              <a:spcBef>
                <a:spcPts val="0"/>
              </a:spcBef>
              <a:spcAft>
                <a:spcPts val="0"/>
              </a:spcAft>
              <a:buClr>
                <a:schemeClr val="lt1"/>
              </a:buClr>
              <a:buSzPts val="1800"/>
              <a:buChar char="•"/>
              <a:defRPr/>
            </a:lvl2pPr>
            <a:lvl3pPr marL="1371600" lvl="2" indent="-330200" algn="l">
              <a:lnSpc>
                <a:spcPct val="100000"/>
              </a:lnSpc>
              <a:spcBef>
                <a:spcPts val="0"/>
              </a:spcBef>
              <a:spcAft>
                <a:spcPts val="0"/>
              </a:spcAft>
              <a:buClr>
                <a:schemeClr val="lt1"/>
              </a:buClr>
              <a:buSzPts val="1600"/>
              <a:buChar char="⁃"/>
              <a:defRPr/>
            </a:lvl3pPr>
            <a:lvl4pPr marL="1828800" lvl="3" indent="-317500" algn="l">
              <a:lnSpc>
                <a:spcPct val="100000"/>
              </a:lnSpc>
              <a:spcBef>
                <a:spcPts val="0"/>
              </a:spcBef>
              <a:spcAft>
                <a:spcPts val="0"/>
              </a:spcAft>
              <a:buClr>
                <a:schemeClr val="lt1"/>
              </a:buClr>
              <a:buSzPts val="1400"/>
              <a:buChar char="•"/>
              <a:defRPr/>
            </a:lvl4pPr>
            <a:lvl5pPr marL="2286000" lvl="4" indent="-304800" algn="l">
              <a:lnSpc>
                <a:spcPct val="100000"/>
              </a:lnSpc>
              <a:spcBef>
                <a:spcPts val="0"/>
              </a:spcBef>
              <a:spcAft>
                <a:spcPts val="0"/>
              </a:spcAft>
              <a:buClr>
                <a:schemeClr val="lt1"/>
              </a:buClr>
              <a:buSzPts val="12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8020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Only 1">
  <p:cSld name="Headline Only 1">
    <p:spTree>
      <p:nvGrpSpPr>
        <p:cNvPr id="1" name="Shape 86"/>
        <p:cNvGrpSpPr/>
        <p:nvPr/>
      </p:nvGrpSpPr>
      <p:grpSpPr>
        <a:xfrm>
          <a:off x="0" y="0"/>
          <a:ext cx="0" cy="0"/>
          <a:chOff x="0" y="0"/>
          <a:chExt cx="0" cy="0"/>
        </a:xfrm>
      </p:grpSpPr>
      <p:sp>
        <p:nvSpPr>
          <p:cNvPr id="87" name="Google Shape;87;g11e069556e3_0_360"/>
          <p:cNvSpPr txBox="1">
            <a:spLocks noGrp="1"/>
          </p:cNvSpPr>
          <p:nvPr>
            <p:ph type="title"/>
          </p:nvPr>
        </p:nvSpPr>
        <p:spPr>
          <a:xfrm>
            <a:off x="227621" y="227621"/>
            <a:ext cx="8688900" cy="363000"/>
          </a:xfrm>
          <a:prstGeom prst="rect">
            <a:avLst/>
          </a:prstGeom>
          <a:noFill/>
          <a:ln>
            <a:noFill/>
          </a:ln>
        </p:spPr>
        <p:txBody>
          <a:bodyPr spcFirstLastPara="1" wrap="square" lIns="64000" tIns="36575" rIns="64000" bIns="36575" anchor="t" anchorCtr="0">
            <a:normAutofit/>
          </a:bodyPr>
          <a:lstStyle>
            <a:lvl1pPr lvl="0" algn="l" rtl="0">
              <a:lnSpc>
                <a:spcPct val="9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34749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ine Content">
  <p:cSld name="1_Headline Content">
    <p:spTree>
      <p:nvGrpSpPr>
        <p:cNvPr id="1" name="Shape 102"/>
        <p:cNvGrpSpPr/>
        <p:nvPr/>
      </p:nvGrpSpPr>
      <p:grpSpPr>
        <a:xfrm>
          <a:off x="0" y="0"/>
          <a:ext cx="0" cy="0"/>
          <a:chOff x="0" y="0"/>
          <a:chExt cx="0" cy="0"/>
        </a:xfrm>
      </p:grpSpPr>
      <p:sp>
        <p:nvSpPr>
          <p:cNvPr id="103" name="Google Shape;103;p222"/>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22"/>
          <p:cNvSpPr txBox="1">
            <a:spLocks noGrp="1"/>
          </p:cNvSpPr>
          <p:nvPr>
            <p:ph type="body" idx="1"/>
          </p:nvPr>
        </p:nvSpPr>
        <p:spPr>
          <a:xfrm>
            <a:off x="227013" y="666751"/>
            <a:ext cx="8688758" cy="4096512"/>
          </a:xfrm>
          <a:prstGeom prst="rect">
            <a:avLst/>
          </a:prstGeom>
          <a:noFill/>
          <a:ln>
            <a:noFill/>
          </a:ln>
        </p:spPr>
        <p:txBody>
          <a:bodyPr spcFirstLastPara="1" wrap="square" lIns="64000" tIns="36575" rIns="64000" bIns="36575" anchor="t" anchorCtr="0">
            <a:noAutofit/>
          </a:bodyPr>
          <a:lstStyle>
            <a:lvl1pPr marL="457200" lvl="0" indent="-299720" algn="l">
              <a:lnSpc>
                <a:spcPct val="120000"/>
              </a:lnSpc>
              <a:spcBef>
                <a:spcPts val="0"/>
              </a:spcBef>
              <a:spcAft>
                <a:spcPts val="0"/>
              </a:spcAft>
              <a:buSzPts val="1120"/>
              <a:buChar char="✦"/>
              <a:defRPr b="0" i="0"/>
            </a:lvl1pPr>
            <a:lvl2pPr marL="914400" lvl="1" indent="-317500" algn="l">
              <a:lnSpc>
                <a:spcPct val="120000"/>
              </a:lnSpc>
              <a:spcBef>
                <a:spcPts val="0"/>
              </a:spcBef>
              <a:spcAft>
                <a:spcPts val="0"/>
              </a:spcAft>
              <a:buClr>
                <a:schemeClr val="lt2"/>
              </a:buClr>
              <a:buSzPts val="1400"/>
              <a:buChar char="•"/>
              <a:defRPr/>
            </a:lvl2pPr>
            <a:lvl3pPr marL="1371600" lvl="2" indent="-317500" algn="l">
              <a:lnSpc>
                <a:spcPct val="120000"/>
              </a:lnSpc>
              <a:spcBef>
                <a:spcPts val="0"/>
              </a:spcBef>
              <a:spcAft>
                <a:spcPts val="0"/>
              </a:spcAft>
              <a:buClr>
                <a:schemeClr val="lt2"/>
              </a:buClr>
              <a:buSzPts val="1400"/>
              <a:buChar char="⁃"/>
              <a:defRPr/>
            </a:lvl3pPr>
            <a:lvl4pPr marL="1828800" lvl="3" indent="-317500" algn="l">
              <a:lnSpc>
                <a:spcPct val="120000"/>
              </a:lnSpc>
              <a:spcBef>
                <a:spcPts val="0"/>
              </a:spcBef>
              <a:spcAft>
                <a:spcPts val="0"/>
              </a:spcAft>
              <a:buClr>
                <a:schemeClr val="lt2"/>
              </a:buClr>
              <a:buSzPts val="1400"/>
              <a:buChar char="•"/>
              <a:defRPr/>
            </a:lvl4pPr>
            <a:lvl5pPr marL="2286000" lvl="4" indent="-317500" algn="l">
              <a:lnSpc>
                <a:spcPct val="120000"/>
              </a:lnSpc>
              <a:spcBef>
                <a:spcPts val="0"/>
              </a:spcBef>
              <a:spcAft>
                <a:spcPts val="0"/>
              </a:spcAft>
              <a:buClr>
                <a:schemeClr val="lt2"/>
              </a:buClr>
              <a:buSzPts val="14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6999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p:cSld name="1_Three Columns">
    <p:spTree>
      <p:nvGrpSpPr>
        <p:cNvPr id="1" name="Shape 119"/>
        <p:cNvGrpSpPr/>
        <p:nvPr/>
      </p:nvGrpSpPr>
      <p:grpSpPr>
        <a:xfrm>
          <a:off x="0" y="0"/>
          <a:ext cx="0" cy="0"/>
          <a:chOff x="0" y="0"/>
          <a:chExt cx="0" cy="0"/>
        </a:xfrm>
      </p:grpSpPr>
      <p:sp>
        <p:nvSpPr>
          <p:cNvPr id="120" name="Google Shape;120;p227"/>
          <p:cNvSpPr txBox="1">
            <a:spLocks noGrp="1"/>
          </p:cNvSpPr>
          <p:nvPr>
            <p:ph type="title"/>
          </p:nvPr>
        </p:nvSpPr>
        <p:spPr>
          <a:xfrm>
            <a:off x="227621" y="227621"/>
            <a:ext cx="8688758" cy="362929"/>
          </a:xfrm>
          <a:prstGeom prst="rect">
            <a:avLst/>
          </a:prstGeom>
          <a:noFill/>
          <a:ln>
            <a:noFill/>
          </a:ln>
        </p:spPr>
        <p:txBody>
          <a:bodyPr spcFirstLastPara="1" wrap="square" lIns="64000" tIns="0" rIns="64000" bIns="0" anchor="t"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27"/>
          <p:cNvSpPr txBox="1">
            <a:spLocks noGrp="1"/>
          </p:cNvSpPr>
          <p:nvPr>
            <p:ph type="body" idx="1"/>
          </p:nvPr>
        </p:nvSpPr>
        <p:spPr>
          <a:xfrm>
            <a:off x="227621"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227"/>
          <p:cNvSpPr txBox="1">
            <a:spLocks noGrp="1"/>
          </p:cNvSpPr>
          <p:nvPr>
            <p:ph type="body" idx="2"/>
          </p:nvPr>
        </p:nvSpPr>
        <p:spPr>
          <a:xfrm>
            <a:off x="6081104"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227"/>
          <p:cNvSpPr txBox="1">
            <a:spLocks noGrp="1"/>
          </p:cNvSpPr>
          <p:nvPr>
            <p:ph type="body" idx="3"/>
          </p:nvPr>
        </p:nvSpPr>
        <p:spPr>
          <a:xfrm>
            <a:off x="3154363" y="666750"/>
            <a:ext cx="2835275" cy="4095750"/>
          </a:xfrm>
          <a:prstGeom prst="rect">
            <a:avLst/>
          </a:prstGeom>
          <a:noFill/>
          <a:ln>
            <a:noFill/>
          </a:ln>
        </p:spPr>
        <p:txBody>
          <a:bodyPr spcFirstLastPara="1" wrap="square" lIns="64000" tIns="36575" rIns="64000" bIns="36575" anchor="t" anchorCtr="0">
            <a:noAutofit/>
          </a:bodyPr>
          <a:lstStyle>
            <a:lvl1pPr marL="457200" lvl="0" indent="-320040" algn="l">
              <a:lnSpc>
                <a:spcPct val="120000"/>
              </a:lnSpc>
              <a:spcBef>
                <a:spcPts val="0"/>
              </a:spcBef>
              <a:spcAft>
                <a:spcPts val="0"/>
              </a:spcAft>
              <a:buSzPts val="1440"/>
              <a:buChar char="✦"/>
              <a:defRPr/>
            </a:lvl1pPr>
            <a:lvl2pPr marL="914400" lvl="1" indent="-342900" algn="l">
              <a:lnSpc>
                <a:spcPct val="120000"/>
              </a:lnSpc>
              <a:spcBef>
                <a:spcPts val="0"/>
              </a:spcBef>
              <a:spcAft>
                <a:spcPts val="0"/>
              </a:spcAft>
              <a:buClr>
                <a:schemeClr val="lt2"/>
              </a:buClr>
              <a:buSzPts val="1800"/>
              <a:buChar char="•"/>
              <a:defRPr/>
            </a:lvl2pPr>
            <a:lvl3pPr marL="1371600" lvl="2" indent="-342900" algn="l">
              <a:lnSpc>
                <a:spcPct val="120000"/>
              </a:lnSpc>
              <a:spcBef>
                <a:spcPts val="0"/>
              </a:spcBef>
              <a:spcAft>
                <a:spcPts val="0"/>
              </a:spcAft>
              <a:buClr>
                <a:schemeClr val="lt2"/>
              </a:buClr>
              <a:buSzPts val="1800"/>
              <a:buChar char="⁃"/>
              <a:defRPr/>
            </a:lvl3pPr>
            <a:lvl4pPr marL="1828800" lvl="3" indent="-342900" algn="l">
              <a:lnSpc>
                <a:spcPct val="120000"/>
              </a:lnSpc>
              <a:spcBef>
                <a:spcPts val="0"/>
              </a:spcBef>
              <a:spcAft>
                <a:spcPts val="0"/>
              </a:spcAft>
              <a:buClr>
                <a:schemeClr val="lt2"/>
              </a:buClr>
              <a:buSzPts val="1800"/>
              <a:buChar char="•"/>
              <a:defRPr/>
            </a:lvl4pPr>
            <a:lvl5pPr marL="2286000" lvl="4" indent="-342900" algn="l">
              <a:lnSpc>
                <a:spcPct val="120000"/>
              </a:lnSpc>
              <a:spcBef>
                <a:spcPts val="0"/>
              </a:spcBef>
              <a:spcAft>
                <a:spcPts val="0"/>
              </a:spcAft>
              <a:buClr>
                <a:schemeClr val="lt2"/>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14335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eadline Only">
  <p:cSld name="1_Headline Only">
    <p:spTree>
      <p:nvGrpSpPr>
        <p:cNvPr id="1" name="Shape 43"/>
        <p:cNvGrpSpPr/>
        <p:nvPr/>
      </p:nvGrpSpPr>
      <p:grpSpPr>
        <a:xfrm>
          <a:off x="0" y="0"/>
          <a:ext cx="0" cy="0"/>
          <a:chOff x="0" y="0"/>
          <a:chExt cx="0" cy="0"/>
        </a:xfrm>
      </p:grpSpPr>
      <p:sp>
        <p:nvSpPr>
          <p:cNvPr id="44" name="Google Shape;44;p158"/>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4490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_Title-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AE238D92-7C3E-754A-97BE-B9A567AA7505}"/>
              </a:ext>
            </a:extLst>
          </p:cNvPr>
          <p:cNvSpPr>
            <a:spLocks noGrp="1"/>
          </p:cNvSpPr>
          <p:nvPr>
            <p:ph type="title"/>
          </p:nvPr>
        </p:nvSpPr>
        <p:spPr>
          <a:xfrm>
            <a:off x="227621" y="227621"/>
            <a:ext cx="8688758" cy="850502"/>
          </a:xfrm>
          <a:prstGeom prst="rect">
            <a:avLst/>
          </a:prstGeom>
        </p:spPr>
        <p:txBody>
          <a:bodyPr vert="horz" lIns="64008" tIns="36576" rIns="64008" bIns="36576" rtlCol="0" anchor="t">
            <a:normAutofit/>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818461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F72-2560-B442-9CF7-5AE52F408C13}"/>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8DA12E0B-17D4-5140-92CE-0F1D5FEDB547}"/>
              </a:ext>
            </a:extLst>
          </p:cNvPr>
          <p:cNvSpPr>
            <a:spLocks noGrp="1"/>
          </p:cNvSpPr>
          <p:nvPr>
            <p:ph sz="quarter" idx="10"/>
          </p:nvPr>
        </p:nvSpPr>
        <p:spPr>
          <a:xfrm>
            <a:off x="227013" y="711843"/>
            <a:ext cx="8688758" cy="4116831"/>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17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D33232-E59F-0945-B3A5-2A2F3CEABB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62010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Subhea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C7F69C-BC1A-294A-9DC9-72C6C2D77DB6}"/>
              </a:ext>
            </a:extLst>
          </p:cNvPr>
          <p:cNvSpPr/>
          <p:nvPr/>
        </p:nvSpPr>
        <p:spPr>
          <a:xfrm>
            <a:off x="0" y="0"/>
            <a:ext cx="9144000" cy="844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9A8E2E1-B5ED-EB48-BA2B-F59A95518064}"/>
              </a:ext>
            </a:extLst>
          </p:cNvPr>
          <p:cNvSpPr>
            <a:spLocks noGrp="1"/>
          </p:cNvSpPr>
          <p:nvPr>
            <p:ph type="title"/>
          </p:nvPr>
        </p:nvSpPr>
        <p:spPr>
          <a:xfrm>
            <a:off x="227621" y="227621"/>
            <a:ext cx="8688758" cy="374263"/>
          </a:xfrm>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12A08E46-0463-9D47-85BC-0FC5F01BF61B}"/>
              </a:ext>
            </a:extLst>
          </p:cNvPr>
          <p:cNvSpPr>
            <a:spLocks noGrp="1"/>
          </p:cNvSpPr>
          <p:nvPr>
            <p:ph type="body" idx="11" hasCustomPrompt="1"/>
          </p:nvPr>
        </p:nvSpPr>
        <p:spPr>
          <a:xfrm>
            <a:off x="233407" y="500849"/>
            <a:ext cx="8688757" cy="295119"/>
          </a:xfrm>
          <a:prstGeom prst="rect">
            <a:avLst/>
          </a:prstGeom>
        </p:spPr>
        <p:txBody>
          <a:bodyPr>
            <a:noAutofit/>
          </a:bodyPr>
          <a:lstStyle>
            <a:lvl1pPr marL="0" indent="0">
              <a:buNone/>
              <a:defRPr sz="1600" b="0" i="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subhead</a:t>
            </a:r>
          </a:p>
        </p:txBody>
      </p:sp>
      <p:sp>
        <p:nvSpPr>
          <p:cNvPr id="6" name="Content Placeholder 3">
            <a:extLst>
              <a:ext uri="{FF2B5EF4-FFF2-40B4-BE49-F238E27FC236}">
                <a16:creationId xmlns:a16="http://schemas.microsoft.com/office/drawing/2014/main" id="{C876138D-923D-B14B-8BF3-0ABD9698D8F3}"/>
              </a:ext>
            </a:extLst>
          </p:cNvPr>
          <p:cNvSpPr>
            <a:spLocks noGrp="1"/>
          </p:cNvSpPr>
          <p:nvPr>
            <p:ph sz="quarter" idx="10"/>
          </p:nvPr>
        </p:nvSpPr>
        <p:spPr>
          <a:xfrm>
            <a:off x="227013" y="844952"/>
            <a:ext cx="8688757" cy="3991743"/>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257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8B5-9B2F-8543-B857-565951A0B2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5562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4D24-A0B3-E24D-9909-CB5D5678AC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8314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235C8C-C333-D040-9EA9-3587514BAA92}"/>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CF2640-E563-1B46-BAB6-65CCE33DC1D9}"/>
              </a:ext>
            </a:extLst>
          </p:cNvPr>
          <p:cNvSpPr/>
          <p:nvPr/>
        </p:nvSpPr>
        <p:spPr>
          <a:xfrm>
            <a:off x="1" y="0"/>
            <a:ext cx="9143999" cy="695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88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3F95F4-0AE4-424D-B91A-41B03E102006}"/>
              </a:ext>
            </a:extLst>
          </p:cNvPr>
          <p:cNvSpPr/>
          <p:nvPr/>
        </p:nvSpPr>
        <p:spPr>
          <a:xfrm>
            <a:off x="0" y="-1"/>
            <a:ext cx="9143999" cy="687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997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625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F2801F-DDDD-5847-AA8D-EB84972A2F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26235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22569E-1174-294E-AF35-A440A55E5969}"/>
              </a:ext>
            </a:extLst>
          </p:cNvPr>
          <p:cNvSpPr/>
          <p:nvPr/>
        </p:nvSpPr>
        <p:spPr>
          <a:xfrm>
            <a:off x="0" y="0"/>
            <a:ext cx="9143999" cy="1007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59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0"/>
            <a:ext cx="2815257" cy="4145883"/>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45765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4318E-0ADA-5345-AEA6-2C26F9376279}"/>
              </a:ext>
            </a:extLst>
          </p:cNvPr>
          <p:cNvSpPr/>
          <p:nvPr/>
        </p:nvSpPr>
        <p:spPr>
          <a:xfrm>
            <a:off x="0" y="4720442"/>
            <a:ext cx="9143999" cy="423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DEBC2-8B59-A240-A7D1-EF1683F31592}"/>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042142C-59AB-1D42-9B2C-39AB50B5BC7B}"/>
              </a:ext>
            </a:extLst>
          </p:cNvPr>
          <p:cNvSpPr>
            <a:spLocks noGrp="1"/>
          </p:cNvSpPr>
          <p:nvPr>
            <p:ph sz="quarter" idx="10"/>
          </p:nvPr>
        </p:nvSpPr>
        <p:spPr>
          <a:xfrm>
            <a:off x="227620" y="666751"/>
            <a:ext cx="2815257" cy="4145881"/>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9" name="Content Placeholder 3">
            <a:extLst>
              <a:ext uri="{FF2B5EF4-FFF2-40B4-BE49-F238E27FC236}">
                <a16:creationId xmlns:a16="http://schemas.microsoft.com/office/drawing/2014/main" id="{3A2CF99F-DF67-F546-A9B7-5EB51D0FD1BC}"/>
              </a:ext>
            </a:extLst>
          </p:cNvPr>
          <p:cNvSpPr>
            <a:spLocks noGrp="1"/>
          </p:cNvSpPr>
          <p:nvPr>
            <p:ph sz="quarter" idx="11"/>
          </p:nvPr>
        </p:nvSpPr>
        <p:spPr>
          <a:xfrm>
            <a:off x="3164371"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
        <p:nvSpPr>
          <p:cNvPr id="10" name="Content Placeholder 3">
            <a:extLst>
              <a:ext uri="{FF2B5EF4-FFF2-40B4-BE49-F238E27FC236}">
                <a16:creationId xmlns:a16="http://schemas.microsoft.com/office/drawing/2014/main" id="{06F900FA-97BE-C142-B08A-4CA75B626081}"/>
              </a:ext>
            </a:extLst>
          </p:cNvPr>
          <p:cNvSpPr>
            <a:spLocks noGrp="1"/>
          </p:cNvSpPr>
          <p:nvPr>
            <p:ph sz="quarter" idx="12"/>
          </p:nvPr>
        </p:nvSpPr>
        <p:spPr>
          <a:xfrm>
            <a:off x="6101122" y="666751"/>
            <a:ext cx="2815257" cy="4145882"/>
          </a:xfrm>
        </p:spPr>
        <p:txBody>
          <a:bodyPr/>
          <a:lstStyle>
            <a:lvl1pPr marL="230188" indent="-169863">
              <a:buSzPct val="110000"/>
              <a:tabLst/>
              <a:defRPr sz="1600" b="0" i="0"/>
            </a:lvl1pPr>
            <a:lvl2pPr marL="406400" indent="-176213">
              <a:tabLst/>
              <a:defRPr sz="1600"/>
            </a:lvl2pPr>
            <a:lvl3pPr marL="635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0291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line Only - No 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30A32F-E366-B944-99EE-E3F83FB763A9}"/>
              </a:ext>
            </a:extLst>
          </p:cNvPr>
          <p:cNvSpPr/>
          <p:nvPr/>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4D427-0D01-684D-B990-5DC1EED93850}"/>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2230E4D-3E05-E249-BF44-E0E8A77E5C31}"/>
              </a:ext>
            </a:extLst>
          </p:cNvPr>
          <p:cNvSpPr/>
          <p:nvPr userDrawn="1"/>
        </p:nvSpPr>
        <p:spPr>
          <a:xfrm>
            <a:off x="178581"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1422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BCB10-6256-844C-87F7-6E8A0CDEDED5}"/>
              </a:ext>
            </a:extLst>
          </p:cNvPr>
          <p:cNvSpPr/>
          <p:nvPr/>
        </p:nvSpPr>
        <p:spPr>
          <a:xfrm>
            <a:off x="0" y="-1"/>
            <a:ext cx="9143999" cy="67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33201214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icture - Sidebar - N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7EE00A-5BBE-C34B-829D-C7890A1D71D1}"/>
              </a:ext>
            </a:extLst>
          </p:cNvPr>
          <p:cNvSpPr/>
          <p:nvPr/>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4198049F-B12D-5543-94F5-F9A393592945}"/>
              </a:ext>
            </a:extLst>
          </p:cNvPr>
          <p:cNvSpPr>
            <a:spLocks noGrp="1"/>
          </p:cNvSpPr>
          <p:nvPr>
            <p:ph type="pic" sz="quarter" idx="12"/>
          </p:nvPr>
        </p:nvSpPr>
        <p:spPr>
          <a:xfrm>
            <a:off x="0" y="243522"/>
            <a:ext cx="4988560" cy="4460557"/>
          </a:xfrm>
        </p:spPr>
        <p:txBody>
          <a:bodyPr/>
          <a:lstStyle>
            <a:lvl1pPr>
              <a:defRPr b="0" i="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EC734747-99C6-9741-93CB-0EBA79CE336C}"/>
              </a:ext>
            </a:extLst>
          </p:cNvPr>
          <p:cNvSpPr>
            <a:spLocks noGrp="1"/>
          </p:cNvSpPr>
          <p:nvPr>
            <p:ph type="body" sz="quarter" idx="13"/>
          </p:nvPr>
        </p:nvSpPr>
        <p:spPr>
          <a:xfrm>
            <a:off x="5242242" y="1330960"/>
            <a:ext cx="3901758" cy="406400"/>
          </a:xfrm>
        </p:spPr>
        <p:txBody>
          <a:bodyPr/>
          <a:lstStyle>
            <a:lvl1pPr marL="95248" indent="0">
              <a:buNone/>
              <a:defRPr b="0" i="0">
                <a:solidFill>
                  <a:schemeClr val="tx2"/>
                </a:solidFill>
              </a:defRPr>
            </a:lvl1pPr>
          </a:lstStyle>
          <a:p>
            <a:pPr lvl="0"/>
            <a:r>
              <a:rPr lang="en-US"/>
              <a:t>Click to edit Master text styles</a:t>
            </a:r>
          </a:p>
        </p:txBody>
      </p:sp>
      <p:sp>
        <p:nvSpPr>
          <p:cNvPr id="11" name="Text Placeholder 5">
            <a:extLst>
              <a:ext uri="{FF2B5EF4-FFF2-40B4-BE49-F238E27FC236}">
                <a16:creationId xmlns:a16="http://schemas.microsoft.com/office/drawing/2014/main" id="{74C7577B-B555-FA43-8DFF-0F0D10A4A272}"/>
              </a:ext>
            </a:extLst>
          </p:cNvPr>
          <p:cNvSpPr>
            <a:spLocks noGrp="1"/>
          </p:cNvSpPr>
          <p:nvPr>
            <p:ph type="body" sz="quarter" idx="14"/>
          </p:nvPr>
        </p:nvSpPr>
        <p:spPr>
          <a:xfrm>
            <a:off x="5242242" y="1777999"/>
            <a:ext cx="3901758" cy="2926079"/>
          </a:xfrm>
        </p:spPr>
        <p:txBody>
          <a:bodyPr>
            <a:normAutofit/>
          </a:bodyPr>
          <a:lstStyle>
            <a:lvl1pPr marL="95248" indent="0">
              <a:buNone/>
              <a:defRPr sz="1400" b="0" i="0"/>
            </a:lvl1pPr>
          </a:lstStyle>
          <a:p>
            <a:pPr lvl="0"/>
            <a:r>
              <a:rPr lang="en-US"/>
              <a:t>Click to edit Master text styles</a:t>
            </a:r>
          </a:p>
        </p:txBody>
      </p:sp>
    </p:spTree>
    <p:extLst>
      <p:ext uri="{BB962C8B-B14F-4D97-AF65-F5344CB8AC3E}">
        <p14:creationId xmlns:p14="http://schemas.microsoft.com/office/powerpoint/2010/main" val="42675292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er" preserve="1">
  <p:cSld name="Customer">
    <p:spTree>
      <p:nvGrpSpPr>
        <p:cNvPr id="1" name="Shape 38"/>
        <p:cNvGrpSpPr/>
        <p:nvPr/>
      </p:nvGrpSpPr>
      <p:grpSpPr>
        <a:xfrm>
          <a:off x="0" y="0"/>
          <a:ext cx="0" cy="0"/>
          <a:chOff x="0" y="0"/>
          <a:chExt cx="0" cy="0"/>
        </a:xfrm>
      </p:grpSpPr>
      <p:sp>
        <p:nvSpPr>
          <p:cNvPr id="39" name="Google Shape;39;p122"/>
          <p:cNvSpPr/>
          <p:nvPr/>
        </p:nvSpPr>
        <p:spPr>
          <a:xfrm>
            <a:off x="0" y="642347"/>
            <a:ext cx="4459159" cy="4103466"/>
          </a:xfrm>
          <a:prstGeom prst="rect">
            <a:avLst/>
          </a:prstGeom>
          <a:solidFill>
            <a:schemeClr val="bg1">
              <a:lumMod val="95000"/>
            </a:schemeClr>
          </a:solidFill>
          <a:ln>
            <a:noFill/>
          </a:ln>
        </p:spPr>
        <p:txBody>
          <a:bodyPr spcFirstLastPara="1" wrap="square" lIns="137150" tIns="45700" rIns="137150" bIns="91425" anchor="t" anchorCtr="1">
            <a:noAutofit/>
          </a:bodyPr>
          <a:lstStyle/>
          <a:p>
            <a:pPr marL="0" marR="0" lvl="0" indent="0" algn="ctr" rtl="0">
              <a:lnSpc>
                <a:spcPct val="100000"/>
              </a:lnSpc>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40" name="Google Shape;40;p122"/>
          <p:cNvSpPr/>
          <p:nvPr/>
        </p:nvSpPr>
        <p:spPr>
          <a:xfrm>
            <a:off x="4659919" y="227621"/>
            <a:ext cx="4327132" cy="2355680"/>
          </a:xfrm>
          <a:prstGeom prst="roundRect">
            <a:avLst>
              <a:gd name="adj" fmla="val 10114"/>
            </a:avLst>
          </a:prstGeom>
          <a:gradFill>
            <a:gsLst>
              <a:gs pos="0">
                <a:schemeClr val="bg1">
                  <a:lumMod val="95000"/>
                </a:schemeClr>
              </a:gs>
              <a:gs pos="100000">
                <a:srgbClr val="FFFFFF"/>
              </a:gs>
            </a:gsLst>
            <a:path path="circle">
              <a:fillToRect l="50000" t="50000" r="50000" b="50000"/>
            </a:path>
            <a:tileRect/>
          </a:gradFill>
          <a:ln w="12700" cap="flat" cmpd="sng">
            <a:solidFill>
              <a:schemeClr val="accent1"/>
            </a:solidFill>
            <a:prstDash val="solid"/>
            <a:round/>
            <a:headEnd type="none" w="sm" len="sm"/>
            <a:tailEnd type="none" w="sm" len="sm"/>
          </a:ln>
          <a:effectLst>
            <a:outerShdw blurRad="215900" algn="ctr" rotWithShape="0">
              <a:schemeClr val="bg2">
                <a:alpha val="89000"/>
              </a:schemeClr>
            </a:outerShdw>
          </a:effectLst>
        </p:spPr>
        <p:txBody>
          <a:bodyPr spcFirstLastPara="1" wrap="square" lIns="137150" tIns="137150" rIns="137150" bIns="137150" anchor="t" anchorCtr="1">
            <a:noAutofit/>
          </a:bodyPr>
          <a:lstStyle/>
          <a:p>
            <a:pPr marL="0" lvl="0" indent="0" algn="ctr">
              <a:buNone/>
            </a:pPr>
            <a:endParaRPr sz="1200" b="1">
              <a:sym typeface="Arial"/>
            </a:endParaRPr>
          </a:p>
        </p:txBody>
      </p:sp>
      <p:sp>
        <p:nvSpPr>
          <p:cNvPr id="41" name="Google Shape;41;p122"/>
          <p:cNvSpPr txBox="1">
            <a:spLocks noGrp="1"/>
          </p:cNvSpPr>
          <p:nvPr>
            <p:ph type="title"/>
          </p:nvPr>
        </p:nvSpPr>
        <p:spPr>
          <a:xfrm>
            <a:off x="227621" y="227621"/>
            <a:ext cx="4127209" cy="414726"/>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2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42" name="Google Shape;42;p122"/>
          <p:cNvSpPr txBox="1">
            <a:spLocks noGrp="1"/>
          </p:cNvSpPr>
          <p:nvPr>
            <p:ph type="body" idx="1"/>
          </p:nvPr>
        </p:nvSpPr>
        <p:spPr>
          <a:xfrm>
            <a:off x="465991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3" name="Google Shape;43;p122"/>
          <p:cNvSpPr txBox="1">
            <a:spLocks noGrp="1"/>
          </p:cNvSpPr>
          <p:nvPr>
            <p:ph type="body" idx="2"/>
          </p:nvPr>
        </p:nvSpPr>
        <p:spPr>
          <a:xfrm>
            <a:off x="465991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4" name="Google Shape;44;p122"/>
          <p:cNvSpPr txBox="1">
            <a:spLocks noGrp="1"/>
          </p:cNvSpPr>
          <p:nvPr>
            <p:ph type="body" idx="3"/>
          </p:nvPr>
        </p:nvSpPr>
        <p:spPr>
          <a:xfrm>
            <a:off x="6843049" y="2859857"/>
            <a:ext cx="2106641" cy="24878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2100"/>
              <a:buNone/>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5" name="Google Shape;45;p122"/>
          <p:cNvSpPr txBox="1">
            <a:spLocks noGrp="1"/>
          </p:cNvSpPr>
          <p:nvPr>
            <p:ph type="body" idx="4"/>
          </p:nvPr>
        </p:nvSpPr>
        <p:spPr>
          <a:xfrm>
            <a:off x="6843049" y="3179896"/>
            <a:ext cx="2106641" cy="1632133"/>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46" name="Google Shape;46;p122"/>
          <p:cNvSpPr txBox="1">
            <a:spLocks noGrp="1"/>
          </p:cNvSpPr>
          <p:nvPr>
            <p:ph type="body" idx="5"/>
          </p:nvPr>
        </p:nvSpPr>
        <p:spPr>
          <a:xfrm>
            <a:off x="202219" y="3842388"/>
            <a:ext cx="4152611" cy="969641"/>
          </a:xfrm>
          <a:prstGeom prst="rect">
            <a:avLst/>
          </a:prstGeom>
          <a:noFill/>
          <a:ln>
            <a:noFill/>
          </a:ln>
        </p:spPr>
        <p:txBody>
          <a:bodyPr spcFirstLastPara="1" wrap="square" lIns="0" tIns="0" rIns="0" bIns="0" anchor="t" anchorCtr="0">
            <a:normAutofit/>
          </a:bodyPr>
          <a:lstStyle>
            <a:lvl1pPr marL="457200" lvl="0" indent="-304800" algn="l">
              <a:lnSpc>
                <a:spcPct val="140000"/>
              </a:lnSpc>
              <a:spcBef>
                <a:spcPts val="500"/>
              </a:spcBef>
              <a:spcAft>
                <a:spcPts val="0"/>
              </a:spcAft>
              <a:buSzPts val="1200"/>
              <a:buFont typeface="Arial"/>
              <a:buChar char="✦"/>
              <a:defRPr sz="1200" b="0" i="0">
                <a:solidFill>
                  <a:schemeClr val="tx1"/>
                </a:solidFill>
              </a:defRPr>
            </a:lvl1pPr>
            <a:lvl2pPr marL="914400" lvl="1" indent="-342900" algn="l">
              <a:lnSpc>
                <a:spcPct val="100000"/>
              </a:lnSpc>
              <a:spcBef>
                <a:spcPts val="0"/>
              </a:spcBef>
              <a:spcAft>
                <a:spcPts val="0"/>
              </a:spcAft>
              <a:buClr>
                <a:schemeClr val="lt1"/>
              </a:buClr>
              <a:buSzPts val="1800"/>
              <a:buChar char="•"/>
              <a:defRPr/>
            </a:lvl2pPr>
            <a:lvl3pPr marL="1371600" lvl="2" indent="-342900" algn="l">
              <a:lnSpc>
                <a:spcPct val="100000"/>
              </a:lnSpc>
              <a:spcBef>
                <a:spcPts val="0"/>
              </a:spcBef>
              <a:spcAft>
                <a:spcPts val="0"/>
              </a:spcAft>
              <a:buClr>
                <a:schemeClr val="lt1"/>
              </a:buClr>
              <a:buSzPts val="1800"/>
              <a:buChar char="⁃"/>
              <a:defRPr/>
            </a:lvl3pPr>
            <a:lvl4pPr marL="1828800" lvl="3" indent="-342900" algn="l">
              <a:lnSpc>
                <a:spcPct val="100000"/>
              </a:lnSpc>
              <a:spcBef>
                <a:spcPts val="0"/>
              </a:spcBef>
              <a:spcAft>
                <a:spcPts val="0"/>
              </a:spcAft>
              <a:buClr>
                <a:schemeClr val="lt1"/>
              </a:buClr>
              <a:buSzPts val="1800"/>
              <a:buChar char="•"/>
              <a:defRPr/>
            </a:lvl4pPr>
            <a:lvl5pPr marL="2286000" lvl="4" indent="-342900" algn="l">
              <a:lnSpc>
                <a:spcPct val="100000"/>
              </a:lnSpc>
              <a:spcBef>
                <a:spcPts val="0"/>
              </a:spcBef>
              <a:spcAft>
                <a:spcPts val="0"/>
              </a:spcAft>
              <a:buClr>
                <a:schemeClr val="lt1"/>
              </a:buClr>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Tree>
    <p:extLst>
      <p:ext uri="{BB962C8B-B14F-4D97-AF65-F5344CB8AC3E}">
        <p14:creationId xmlns:p14="http://schemas.microsoft.com/office/powerpoint/2010/main" val="2448053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se Study" preserve="1">
  <p:cSld name="Case Study">
    <p:spTree>
      <p:nvGrpSpPr>
        <p:cNvPr id="1" name="Shape 299"/>
        <p:cNvGrpSpPr/>
        <p:nvPr/>
      </p:nvGrpSpPr>
      <p:grpSpPr>
        <a:xfrm>
          <a:off x="0" y="0"/>
          <a:ext cx="0" cy="0"/>
          <a:chOff x="0" y="0"/>
          <a:chExt cx="0" cy="0"/>
        </a:xfrm>
      </p:grpSpPr>
      <p:sp>
        <p:nvSpPr>
          <p:cNvPr id="18" name="Rounded Rectangle 17">
            <a:extLst>
              <a:ext uri="{FF2B5EF4-FFF2-40B4-BE49-F238E27FC236}">
                <a16:creationId xmlns:a16="http://schemas.microsoft.com/office/drawing/2014/main" id="{0A282A4B-41C3-3242-8353-F0278F59A291}"/>
              </a:ext>
            </a:extLst>
          </p:cNvPr>
          <p:cNvSpPr/>
          <p:nvPr/>
        </p:nvSpPr>
        <p:spPr>
          <a:xfrm>
            <a:off x="6617366" y="201337"/>
            <a:ext cx="2344168" cy="768507"/>
          </a:xfrm>
          <a:prstGeom prst="roundRect">
            <a:avLst>
              <a:gd name="adj" fmla="val 19579"/>
            </a:avLst>
          </a:prstGeom>
          <a:solidFill>
            <a:schemeClr val="bg1"/>
          </a:solidFill>
          <a:ln w="12700" cap="flat" cmpd="sng">
            <a:solidFill>
              <a:schemeClr val="accent1"/>
            </a:solidFill>
            <a:prstDash val="solid"/>
            <a:round/>
            <a:headEnd type="none" w="sm" len="sm"/>
            <a:tailEnd type="none" w="sm" len="sm"/>
          </a:ln>
          <a:effectLst>
            <a:outerShdw blurRad="215900" algn="ctr" rotWithShape="0">
              <a:schemeClr val="accent1">
                <a:alpha val="89000"/>
              </a:schemeClr>
            </a:outerShdw>
          </a:effectLst>
        </p:spPr>
        <p:txBody>
          <a:bodyPr spcFirstLastPara="1" wrap="square" lIns="137150" tIns="137150" rIns="137150" bIns="137150" anchor="t" anchorCtr="1">
            <a:noAutofit/>
          </a:bodyPr>
          <a:lstStyle/>
          <a:p>
            <a:pPr lvl="0" algn="ctr">
              <a:buSzPts val="1200"/>
            </a:pPr>
            <a:endParaRPr lang="en-US" sz="1200" b="1" dirty="0"/>
          </a:p>
        </p:txBody>
      </p:sp>
      <p:sp>
        <p:nvSpPr>
          <p:cNvPr id="302" name="Google Shape;302;g73b29b4557_3_95"/>
          <p:cNvSpPr txBox="1">
            <a:spLocks noGrp="1"/>
          </p:cNvSpPr>
          <p:nvPr>
            <p:ph type="title"/>
          </p:nvPr>
        </p:nvSpPr>
        <p:spPr>
          <a:xfrm>
            <a:off x="202327" y="290862"/>
            <a:ext cx="6415039" cy="416169"/>
          </a:xfrm>
          <a:prstGeom prst="rect">
            <a:avLst/>
          </a:prstGeom>
          <a:noFill/>
          <a:ln>
            <a:noFill/>
          </a:ln>
        </p:spPr>
        <p:txBody>
          <a:bodyPr spcFirstLastPara="1" wrap="square" lIns="64000" tIns="36575" rIns="64000" bIns="36575" anchor="t" anchorCtr="0">
            <a:normAutofit/>
          </a:bodyPr>
          <a:lstStyle>
            <a:lvl1pPr lvl="0" algn="l">
              <a:lnSpc>
                <a:spcPct val="90000"/>
              </a:lnSpc>
              <a:spcBef>
                <a:spcPts val="0"/>
              </a:spcBef>
              <a:spcAft>
                <a:spcPts val="0"/>
              </a:spcAft>
              <a:buSzPts val="1400"/>
              <a:buNone/>
              <a:defRPr sz="1800">
                <a:solidFill>
                  <a:schemeClr val="bg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303" name="Google Shape;303;g73b29b4557_3_95"/>
          <p:cNvSpPr txBox="1">
            <a:spLocks noGrp="1"/>
          </p:cNvSpPr>
          <p:nvPr>
            <p:ph type="body" idx="2"/>
          </p:nvPr>
        </p:nvSpPr>
        <p:spPr>
          <a:xfrm>
            <a:off x="212629" y="3694279"/>
            <a:ext cx="4581794" cy="1119582"/>
          </a:xfrm>
          <a:prstGeom prst="rect">
            <a:avLst/>
          </a:prstGeom>
          <a:noFill/>
          <a:ln>
            <a:noFill/>
          </a:ln>
        </p:spPr>
        <p:txBody>
          <a:bodyPr spcFirstLastPara="1" wrap="square" lIns="91440" tIns="34275" rIns="68575" bIns="342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a:solidFill>
                  <a:schemeClr val="tx1"/>
                </a:solidFill>
                <a:latin typeface="+mn-lt"/>
                <a:ea typeface="Arial"/>
                <a:cs typeface="Arial"/>
                <a:sym typeface="Arial"/>
              </a:defRPr>
            </a:lvl1pPr>
            <a:lvl2pPr marL="914400" lvl="1" indent="-228600" algn="l">
              <a:lnSpc>
                <a:spcPct val="100000"/>
              </a:lnSpc>
              <a:spcBef>
                <a:spcPts val="450"/>
              </a:spcBef>
              <a:spcAft>
                <a:spcPts val="0"/>
              </a:spcAft>
              <a:buClr>
                <a:schemeClr val="dk1"/>
              </a:buClr>
              <a:buSzPts val="1800"/>
              <a:buFont typeface="Arial"/>
              <a:buNone/>
              <a:defRPr sz="975">
                <a:solidFill>
                  <a:srgbClr val="666666"/>
                </a:solidFill>
              </a:defRPr>
            </a:lvl2pPr>
            <a:lvl3pPr marL="1371600" lvl="2" indent="-323850" algn="l">
              <a:lnSpc>
                <a:spcPct val="100000"/>
              </a:lnSpc>
              <a:spcBef>
                <a:spcPts val="500"/>
              </a:spcBef>
              <a:spcAft>
                <a:spcPts val="0"/>
              </a:spcAft>
              <a:buClr>
                <a:schemeClr val="dk1"/>
              </a:buClr>
              <a:buSzPts val="1500"/>
              <a:buChar char="•"/>
              <a:defRPr>
                <a:latin typeface="Arial"/>
                <a:ea typeface="Arial"/>
                <a:cs typeface="Arial"/>
                <a:sym typeface="Arial"/>
              </a:defRPr>
            </a:lvl3pPr>
            <a:lvl4pPr marL="1828800" lvl="3" indent="-317500" algn="l">
              <a:lnSpc>
                <a:spcPct val="100000"/>
              </a:lnSpc>
              <a:spcBef>
                <a:spcPts val="500"/>
              </a:spcBef>
              <a:spcAft>
                <a:spcPts val="0"/>
              </a:spcAft>
              <a:buClr>
                <a:schemeClr val="dk1"/>
              </a:buClr>
              <a:buSzPts val="1400"/>
              <a:buChar char="•"/>
              <a:defRPr>
                <a:latin typeface="Arial"/>
                <a:ea typeface="Arial"/>
                <a:cs typeface="Arial"/>
                <a:sym typeface="Arial"/>
              </a:defRPr>
            </a:lvl4pPr>
            <a:lvl5pPr marL="2286000" lvl="4" indent="-317500" algn="l">
              <a:lnSpc>
                <a:spcPct val="100000"/>
              </a:lnSpc>
              <a:spcBef>
                <a:spcPts val="5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5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304" name="Google Shape;304;g73b29b4557_3_95"/>
          <p:cNvSpPr txBox="1">
            <a:spLocks noGrp="1"/>
          </p:cNvSpPr>
          <p:nvPr>
            <p:ph type="body" idx="3" hasCustomPrompt="1"/>
          </p:nvPr>
        </p:nvSpPr>
        <p:spPr>
          <a:xfrm>
            <a:off x="202325" y="684457"/>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Challenge</a:t>
            </a:r>
            <a:endParaRPr dirty="0"/>
          </a:p>
        </p:txBody>
      </p:sp>
      <p:sp>
        <p:nvSpPr>
          <p:cNvPr id="305" name="Google Shape;305;g73b29b4557_3_95"/>
          <p:cNvSpPr txBox="1">
            <a:spLocks noGrp="1"/>
          </p:cNvSpPr>
          <p:nvPr>
            <p:ph type="body" idx="4"/>
          </p:nvPr>
        </p:nvSpPr>
        <p:spPr>
          <a:xfrm>
            <a:off x="201488" y="973381"/>
            <a:ext cx="4572000" cy="1119582"/>
          </a:xfrm>
          <a:prstGeom prst="rect">
            <a:avLst/>
          </a:prstGeom>
          <a:noFill/>
          <a:ln>
            <a:noFill/>
          </a:ln>
        </p:spPr>
        <p:txBody>
          <a:bodyPr spcFirstLastPara="1" wrap="square" lIns="91440" tIns="36575" rIns="64000" bIns="36575" anchor="t" anchorCtr="0">
            <a:normAutofit/>
          </a:bodyPr>
          <a:lstStyle>
            <a:lvl1pPr marL="120650" lvl="0" indent="-120650" algn="l">
              <a:lnSpc>
                <a:spcPct val="100000"/>
              </a:lnSpc>
              <a:spcBef>
                <a:spcPts val="500"/>
              </a:spcBef>
              <a:spcAft>
                <a:spcPts val="0"/>
              </a:spcAft>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dirty="0"/>
              <a:t>Click to edit Master text styles</a:t>
            </a:r>
          </a:p>
        </p:txBody>
      </p:sp>
      <p:sp>
        <p:nvSpPr>
          <p:cNvPr id="306" name="Google Shape;306;g73b29b4557_3_95"/>
          <p:cNvSpPr txBox="1">
            <a:spLocks noGrp="1"/>
          </p:cNvSpPr>
          <p:nvPr>
            <p:ph type="body" idx="5" hasCustomPrompt="1"/>
          </p:nvPr>
        </p:nvSpPr>
        <p:spPr>
          <a:xfrm>
            <a:off x="213465" y="2016028"/>
            <a:ext cx="4572000" cy="288925"/>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Solution</a:t>
            </a:r>
            <a:endParaRPr dirty="0"/>
          </a:p>
        </p:txBody>
      </p:sp>
      <p:sp>
        <p:nvSpPr>
          <p:cNvPr id="307" name="Google Shape;307;g73b29b4557_3_95"/>
          <p:cNvSpPr txBox="1">
            <a:spLocks noGrp="1"/>
          </p:cNvSpPr>
          <p:nvPr>
            <p:ph type="body" idx="6"/>
          </p:nvPr>
        </p:nvSpPr>
        <p:spPr>
          <a:xfrm>
            <a:off x="212628" y="2308491"/>
            <a:ext cx="4572000" cy="1119582"/>
          </a:xfrm>
          <a:prstGeom prst="rect">
            <a:avLst/>
          </a:prstGeom>
          <a:noFill/>
          <a:ln>
            <a:noFill/>
          </a:ln>
        </p:spPr>
        <p:txBody>
          <a:bodyPr spcFirstLastPara="1" wrap="square" lIns="91440" tIns="36575" rIns="64000" bIns="36575" anchor="t" anchorCtr="0">
            <a:normAutofit/>
          </a:bodyPr>
          <a:lstStyle>
            <a:lvl1pPr marL="120650" marR="0" lvl="0" indent="-120650" algn="l">
              <a:lnSpc>
                <a:spcPct val="100000"/>
              </a:lnSpc>
              <a:spcBef>
                <a:spcPts val="500"/>
              </a:spcBef>
              <a:spcAft>
                <a:spcPts val="0"/>
              </a:spcAft>
              <a:buClr>
                <a:schemeClr val="accent1"/>
              </a:buClr>
              <a:buSzPct val="80000"/>
              <a:buFont typeface="Arial"/>
              <a:buChar char="✦"/>
              <a:tabLst/>
              <a:defRPr sz="1000" b="0" i="0">
                <a:solidFill>
                  <a:schemeClr val="tx1"/>
                </a:solidFill>
                <a:latin typeface="+mn-lt"/>
              </a:defRPr>
            </a:lvl1pPr>
            <a:lvl2pPr marL="914400" lvl="1" indent="-228600" algn="l">
              <a:lnSpc>
                <a:spcPct val="120000"/>
              </a:lnSpc>
              <a:spcBef>
                <a:spcPts val="0"/>
              </a:spcBef>
              <a:spcAft>
                <a:spcPts val="0"/>
              </a:spcAft>
              <a:buSzPts val="1200"/>
              <a:buNone/>
              <a:defRPr sz="1200">
                <a:solidFill>
                  <a:srgbClr val="333333"/>
                </a:solidFill>
              </a:defRPr>
            </a:lvl2pPr>
            <a:lvl3pPr marL="1371600" lvl="2" indent="-228600" algn="l">
              <a:lnSpc>
                <a:spcPct val="120000"/>
              </a:lnSpc>
              <a:spcBef>
                <a:spcPts val="0"/>
              </a:spcBef>
              <a:spcAft>
                <a:spcPts val="0"/>
              </a:spcAft>
              <a:buSzPts val="1200"/>
              <a:buNone/>
              <a:defRPr sz="1200">
                <a:solidFill>
                  <a:srgbClr val="333333"/>
                </a:solidFill>
              </a:defRPr>
            </a:lvl3pPr>
            <a:lvl4pPr marL="1828800" lvl="3" indent="-228600" algn="l">
              <a:lnSpc>
                <a:spcPct val="120000"/>
              </a:lnSpc>
              <a:spcBef>
                <a:spcPts val="0"/>
              </a:spcBef>
              <a:spcAft>
                <a:spcPts val="0"/>
              </a:spcAft>
              <a:buSzPts val="1200"/>
              <a:buNone/>
              <a:defRPr sz="1200">
                <a:solidFill>
                  <a:srgbClr val="333333"/>
                </a:solidFill>
              </a:defRPr>
            </a:lvl4pPr>
            <a:lvl5pPr marL="2286000" lvl="4" indent="-228600" algn="l">
              <a:lnSpc>
                <a:spcPct val="120000"/>
              </a:lnSpc>
              <a:spcBef>
                <a:spcPts val="0"/>
              </a:spcBef>
              <a:spcAft>
                <a:spcPts val="0"/>
              </a:spcAft>
              <a:buSzPts val="1200"/>
              <a:buNone/>
              <a:defRPr sz="1200">
                <a:solidFill>
                  <a:srgbClr val="333333"/>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pPr lvl="0"/>
            <a:r>
              <a:rPr lang="en-US"/>
              <a:t>Click to edit Master text styles</a:t>
            </a:r>
          </a:p>
        </p:txBody>
      </p:sp>
      <p:sp>
        <p:nvSpPr>
          <p:cNvPr id="308" name="Google Shape;308;g73b29b4557_3_95"/>
          <p:cNvSpPr txBox="1">
            <a:spLocks noGrp="1"/>
          </p:cNvSpPr>
          <p:nvPr>
            <p:ph type="body" idx="7" hasCustomPrompt="1"/>
          </p:nvPr>
        </p:nvSpPr>
        <p:spPr>
          <a:xfrm>
            <a:off x="212628" y="3401815"/>
            <a:ext cx="4572000" cy="292608"/>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1600" b="0" i="0">
                <a:solidFill>
                  <a:schemeClr val="tx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Why Hazelcast</a:t>
            </a:r>
            <a:endParaRPr dirty="0"/>
          </a:p>
        </p:txBody>
      </p:sp>
      <p:sp>
        <p:nvSpPr>
          <p:cNvPr id="311" name="Google Shape;311;g73b29b4557_3_95"/>
          <p:cNvSpPr txBox="1"/>
          <p:nvPr/>
        </p:nvSpPr>
        <p:spPr>
          <a:xfrm>
            <a:off x="5241956" y="407406"/>
            <a:ext cx="0" cy="0"/>
          </a:xfrm>
          <a:prstGeom prst="rect">
            <a:avLst/>
          </a:prstGeom>
          <a:solidFill>
            <a:schemeClr val="lt1"/>
          </a:solidFill>
          <a:ln>
            <a:noFill/>
          </a:ln>
        </p:spPr>
        <p:txBody>
          <a:bodyPr spcFirstLastPara="1" wrap="square" lIns="64000" tIns="36575" rIns="64000" bIns="36575" anchor="t" anchorCtr="0">
            <a:noAutofit/>
          </a:bodyPr>
          <a:lstStyle/>
          <a:p>
            <a:pPr marL="0" marR="0" lvl="0" indent="0" algn="l" rtl="0">
              <a:lnSpc>
                <a:spcPct val="80000"/>
              </a:lnSpc>
              <a:spcBef>
                <a:spcPts val="0"/>
              </a:spcBef>
              <a:spcAft>
                <a:spcPts val="0"/>
              </a:spcAft>
              <a:buClr>
                <a:srgbClr val="000000"/>
              </a:buClr>
              <a:buSzPts val="450"/>
              <a:buFont typeface="Arial"/>
              <a:buNone/>
            </a:pPr>
            <a:endParaRPr sz="450" b="0" i="0" u="none" strike="noStrike" cap="none">
              <a:solidFill>
                <a:schemeClr val="accent1"/>
              </a:solidFill>
              <a:latin typeface="Arial"/>
              <a:ea typeface="Arial"/>
              <a:cs typeface="Arial"/>
              <a:sym typeface="Arial"/>
            </a:endParaRPr>
          </a:p>
        </p:txBody>
      </p:sp>
      <p:sp>
        <p:nvSpPr>
          <p:cNvPr id="12" name="Google Shape;304;g73b29b4557_3_95">
            <a:extLst>
              <a:ext uri="{FF2B5EF4-FFF2-40B4-BE49-F238E27FC236}">
                <a16:creationId xmlns:a16="http://schemas.microsoft.com/office/drawing/2014/main" id="{020044BB-F23A-5A41-9C1A-BBC45E0218EB}"/>
              </a:ext>
            </a:extLst>
          </p:cNvPr>
          <p:cNvSpPr txBox="1">
            <a:spLocks noGrp="1"/>
          </p:cNvSpPr>
          <p:nvPr>
            <p:ph type="body" idx="12" hasCustomPrompt="1"/>
          </p:nvPr>
        </p:nvSpPr>
        <p:spPr>
          <a:xfrm>
            <a:off x="175166" y="108195"/>
            <a:ext cx="4572000" cy="179129"/>
          </a:xfrm>
          <a:prstGeom prst="rect">
            <a:avLst/>
          </a:prstGeom>
          <a:noFill/>
          <a:ln>
            <a:noFill/>
          </a:ln>
        </p:spPr>
        <p:txBody>
          <a:bodyPr spcFirstLastPara="1" wrap="square" lIns="91440" tIns="0" rIns="0" bIns="0" anchor="t" anchorCtr="0">
            <a:noAutofit/>
          </a:bodyPr>
          <a:lstStyle>
            <a:lvl1pPr marL="9525" lvl="0" indent="0" algn="l">
              <a:lnSpc>
                <a:spcPct val="100000"/>
              </a:lnSpc>
              <a:spcBef>
                <a:spcPts val="500"/>
              </a:spcBef>
              <a:spcAft>
                <a:spcPts val="0"/>
              </a:spcAft>
              <a:buSzPts val="2100"/>
              <a:buNone/>
              <a:tabLst/>
              <a:defRPr sz="900" b="0" i="0" spc="100" baseline="0">
                <a:solidFill>
                  <a:schemeClr val="accent1"/>
                </a:solidFill>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r>
              <a:rPr lang="en-US" dirty="0"/>
              <a:t>CUSTOMER CASE STUDY</a:t>
            </a:r>
          </a:p>
        </p:txBody>
      </p:sp>
    </p:spTree>
    <p:extLst>
      <p:ext uri="{BB962C8B-B14F-4D97-AF65-F5344CB8AC3E}">
        <p14:creationId xmlns:p14="http://schemas.microsoft.com/office/powerpoint/2010/main" val="18888996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64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 No Logo">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FB8F40-45E2-134A-B364-1064A344330B}"/>
              </a:ext>
            </a:extLst>
          </p:cNvPr>
          <p:cNvSpPr/>
          <p:nvPr/>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0BEB5EE-9DB6-DF44-857F-2C98186A3D54}"/>
              </a:ext>
            </a:extLst>
          </p:cNvPr>
          <p:cNvSpPr/>
          <p:nvPr userDrawn="1"/>
        </p:nvSpPr>
        <p:spPr>
          <a:xfrm>
            <a:off x="213305"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89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093515"/>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093516"/>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77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88D-A1F0-074D-B361-7AC0462D51BA}"/>
              </a:ext>
            </a:extLst>
          </p:cNvPr>
          <p:cNvSpPr>
            <a:spLocks noGrp="1"/>
          </p:cNvSpPr>
          <p:nvPr>
            <p:ph type="title" hasCustomPrompt="1"/>
          </p:nvPr>
        </p:nvSpPr>
        <p:spPr/>
        <p:txBody>
          <a:bodyPr/>
          <a:lstStyle/>
          <a:p>
            <a:r>
              <a:rPr lang="en-US" dirty="0"/>
              <a:t>Click to edit title</a:t>
            </a:r>
          </a:p>
        </p:txBody>
      </p:sp>
      <p:sp>
        <p:nvSpPr>
          <p:cNvPr id="6" name="Content Placeholder 3">
            <a:extLst>
              <a:ext uri="{FF2B5EF4-FFF2-40B4-BE49-F238E27FC236}">
                <a16:creationId xmlns:a16="http://schemas.microsoft.com/office/drawing/2014/main" id="{8DA67B84-3B1D-604E-A0E6-CBDD6900920C}"/>
              </a:ext>
            </a:extLst>
          </p:cNvPr>
          <p:cNvSpPr>
            <a:spLocks noGrp="1"/>
          </p:cNvSpPr>
          <p:nvPr>
            <p:ph sz="quarter" idx="10"/>
          </p:nvPr>
        </p:nvSpPr>
        <p:spPr>
          <a:xfrm>
            <a:off x="227013" y="666750"/>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7D9AE83-6BB8-044C-B1E4-FC26DC58040F}"/>
              </a:ext>
            </a:extLst>
          </p:cNvPr>
          <p:cNvSpPr>
            <a:spLocks noGrp="1"/>
          </p:cNvSpPr>
          <p:nvPr>
            <p:ph sz="quarter" idx="11"/>
          </p:nvPr>
        </p:nvSpPr>
        <p:spPr>
          <a:xfrm>
            <a:off x="4646428" y="681041"/>
            <a:ext cx="4270561" cy="4122452"/>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EAD22B1D-369F-DE47-BBDC-EC643C4B28EE}"/>
              </a:ext>
            </a:extLst>
          </p:cNvPr>
          <p:cNvSpPr/>
          <p:nvPr/>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E2214D-C408-B648-A05A-6B8242FB0C4E}"/>
              </a:ext>
            </a:extLst>
          </p:cNvPr>
          <p:cNvSpPr/>
          <p:nvPr userDrawn="1"/>
        </p:nvSpPr>
        <p:spPr>
          <a:xfrm>
            <a:off x="227013" y="4720442"/>
            <a:ext cx="1175657" cy="423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38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BC56-63E6-E946-9F72-1A4C5E9BA99B}"/>
              </a:ext>
            </a:extLst>
          </p:cNvPr>
          <p:cNvSpPr>
            <a:spLocks noGrp="1"/>
          </p:cNvSpPr>
          <p:nvPr>
            <p:ph type="title"/>
          </p:nvPr>
        </p:nvSpPr>
        <p:spPr>
          <a:xfrm>
            <a:off x="227621" y="227621"/>
            <a:ext cx="8688758" cy="362929"/>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FF233ECF-A1D7-4346-B414-A107AFC491B3}"/>
              </a:ext>
            </a:extLst>
          </p:cNvPr>
          <p:cNvSpPr>
            <a:spLocks noGrp="1"/>
          </p:cNvSpPr>
          <p:nvPr>
            <p:ph sz="quarter" idx="10"/>
          </p:nvPr>
        </p:nvSpPr>
        <p:spPr>
          <a:xfrm>
            <a:off x="227013"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705DAD71-5B1F-CB46-A460-DA8B5DB95EBA}"/>
              </a:ext>
            </a:extLst>
          </p:cNvPr>
          <p:cNvSpPr>
            <a:spLocks noGrp="1"/>
          </p:cNvSpPr>
          <p:nvPr>
            <p:ph type="body" idx="1"/>
          </p:nvPr>
        </p:nvSpPr>
        <p:spPr>
          <a:xfrm>
            <a:off x="227621" y="671115"/>
            <a:ext cx="4270561"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a:extLst>
              <a:ext uri="{FF2B5EF4-FFF2-40B4-BE49-F238E27FC236}">
                <a16:creationId xmlns:a16="http://schemas.microsoft.com/office/drawing/2014/main" id="{D128AF74-BF8B-B447-86F1-64F085AAB97D}"/>
              </a:ext>
            </a:extLst>
          </p:cNvPr>
          <p:cNvSpPr>
            <a:spLocks noGrp="1"/>
          </p:cNvSpPr>
          <p:nvPr>
            <p:ph type="body" sz="quarter" idx="3"/>
          </p:nvPr>
        </p:nvSpPr>
        <p:spPr>
          <a:xfrm>
            <a:off x="4629150" y="671115"/>
            <a:ext cx="4287229" cy="336124"/>
          </a:xfrm>
          <a:prstGeom prst="rect">
            <a:avLst/>
          </a:prstGeom>
        </p:spPr>
        <p:txBody>
          <a:bodyPr anchor="b">
            <a:normAutofit/>
          </a:bodyPr>
          <a:lstStyle>
            <a:lvl1pPr marL="0" indent="0">
              <a:buNone/>
              <a:defRPr sz="2000" b="0" i="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a:extLst>
              <a:ext uri="{FF2B5EF4-FFF2-40B4-BE49-F238E27FC236}">
                <a16:creationId xmlns:a16="http://schemas.microsoft.com/office/drawing/2014/main" id="{D39C40D3-B983-5D47-B74E-8FA24A0EB6C3}"/>
              </a:ext>
            </a:extLst>
          </p:cNvPr>
          <p:cNvSpPr>
            <a:spLocks noGrp="1"/>
          </p:cNvSpPr>
          <p:nvPr>
            <p:ph sz="quarter" idx="11"/>
          </p:nvPr>
        </p:nvSpPr>
        <p:spPr>
          <a:xfrm>
            <a:off x="4629150" y="1007239"/>
            <a:ext cx="4270561" cy="3626674"/>
          </a:xfrm>
        </p:spPr>
        <p:txBody>
          <a:bodyPr/>
          <a:lstStyle>
            <a:lvl1pPr marL="230188" indent="-230188">
              <a:tabLst/>
              <a:defRPr b="0" i="0"/>
            </a:lvl1pPr>
            <a:lvl2pPr marL="406400" indent="-176213">
              <a:tabLst/>
              <a:defRPr/>
            </a:lvl2pPr>
            <a:lvl3pPr marL="574675" indent="-168275">
              <a:tabLst/>
              <a:defRPr/>
            </a:lvl3pPr>
            <a:lvl4pPr marL="749300" indent="-174625">
              <a:tabLst/>
              <a:defRPr/>
            </a:lvl4pPr>
            <a:lvl5pPr marL="973138" indent="-1666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64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1.png"/><Relationship Id="rId2"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5"/>
        <p:cNvGrpSpPr/>
        <p:nvPr/>
      </p:nvGrpSpPr>
      <p:grpSpPr>
        <a:xfrm>
          <a:off x="0" y="0"/>
          <a:ext cx="0" cy="0"/>
          <a:chOff x="0" y="0"/>
          <a:chExt cx="0" cy="0"/>
        </a:xfrm>
      </p:grpSpPr>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6750"/>
            <a:ext cx="8688758" cy="4096637"/>
          </a:xfrm>
          <a:prstGeom prst="rect">
            <a:avLst/>
          </a:prstGeom>
        </p:spPr>
        <p:txBody>
          <a:bodyPr vert="horz" lIns="64008" tIns="36576" rIns="64008" bIns="36576" rtlCol="0">
            <a:noAutofit/>
          </a:bodyPr>
          <a:lstStyle/>
          <a:p>
            <a:pPr lvl="0"/>
            <a:r>
              <a:rPr lang="en-US" sz="2000" dirty="0"/>
              <a:t>Level 1</a:t>
            </a:r>
          </a:p>
          <a:p>
            <a:pPr lvl="1"/>
            <a:r>
              <a:rPr lang="en-US" dirty="0"/>
              <a:t>Level 2</a:t>
            </a:r>
          </a:p>
          <a:p>
            <a:pPr lvl="2"/>
            <a:r>
              <a:rPr lang="en-US" dirty="0"/>
              <a:t>Level3</a:t>
            </a:r>
          </a:p>
          <a:p>
            <a:pPr lvl="3"/>
            <a:r>
              <a:rPr lang="en-US" dirty="0"/>
              <a:t>Level 4</a:t>
            </a:r>
          </a:p>
          <a:p>
            <a:pPr lvl="4"/>
            <a:r>
              <a:rPr lang="en-US" dirty="0"/>
              <a:t>Level 5</a:t>
            </a:r>
          </a:p>
        </p:txBody>
      </p:sp>
      <p:pic>
        <p:nvPicPr>
          <p:cNvPr id="6" name="Picture 5" descr="Text, icon&#10;&#10;Description automatically generated with medium confidence">
            <a:extLst>
              <a:ext uri="{FF2B5EF4-FFF2-40B4-BE49-F238E27FC236}">
                <a16:creationId xmlns:a16="http://schemas.microsoft.com/office/drawing/2014/main" id="{410232F9-822D-514B-9CAD-6F0C1F24A197}"/>
              </a:ext>
            </a:extLst>
          </p:cNvPr>
          <p:cNvPicPr>
            <a:picLocks noChangeAspect="1"/>
          </p:cNvPicPr>
          <p:nvPr/>
        </p:nvPicPr>
        <p:blipFill>
          <a:blip r:embed="rId30"/>
          <a:stretch>
            <a:fillRect/>
          </a:stretch>
        </p:blipFill>
        <p:spPr>
          <a:xfrm>
            <a:off x="227620" y="4843648"/>
            <a:ext cx="1053643" cy="216591"/>
          </a:xfrm>
          <a:prstGeom prst="rect">
            <a:avLst/>
          </a:prstGeom>
        </p:spPr>
      </p:pic>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8" name="Picture 7" descr="Text, icon&#10;&#10;Description automatically generated with medium confidence">
            <a:extLst>
              <a:ext uri="{FF2B5EF4-FFF2-40B4-BE49-F238E27FC236}">
                <a16:creationId xmlns:a16="http://schemas.microsoft.com/office/drawing/2014/main" id="{AA21039E-8DBB-614B-92F4-FCBB7D218DAD}"/>
              </a:ext>
            </a:extLst>
          </p:cNvPr>
          <p:cNvPicPr>
            <a:picLocks noChangeAspect="1"/>
          </p:cNvPicPr>
          <p:nvPr userDrawn="1"/>
        </p:nvPicPr>
        <p:blipFill>
          <a:blip r:embed="rId30"/>
          <a:stretch>
            <a:fillRect/>
          </a:stretch>
        </p:blipFill>
        <p:spPr>
          <a:xfrm>
            <a:off x="227620" y="4843648"/>
            <a:ext cx="1053643" cy="216591"/>
          </a:xfrm>
          <a:prstGeom prst="rect">
            <a:avLst/>
          </a:prstGeom>
        </p:spPr>
      </p:pic>
      <p:sp>
        <p:nvSpPr>
          <p:cNvPr id="9" name="Google Shape;8;p1">
            <a:extLst>
              <a:ext uri="{FF2B5EF4-FFF2-40B4-BE49-F238E27FC236}">
                <a16:creationId xmlns:a16="http://schemas.microsoft.com/office/drawing/2014/main" id="{98D5B4DF-D0F9-5049-BF98-7BE0D4240A3E}"/>
              </a:ext>
            </a:extLst>
          </p:cNvPr>
          <p:cNvSpPr txBox="1"/>
          <p:nvPr userDrawn="1"/>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093171790"/>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51" r:id="rId15"/>
    <p:sldLayoutId id="2147483854" r:id="rId16"/>
    <p:sldLayoutId id="2147483848" r:id="rId17"/>
    <p:sldLayoutId id="2147483849" r:id="rId18"/>
    <p:sldLayoutId id="2147483850" r:id="rId19"/>
    <p:sldLayoutId id="2147483852" r:id="rId20"/>
    <p:sldLayoutId id="2147483853" r:id="rId21"/>
    <p:sldLayoutId id="2147483879" r:id="rId22"/>
    <p:sldLayoutId id="2147483880" r:id="rId23"/>
    <p:sldLayoutId id="2147483882" r:id="rId24"/>
    <p:sldLayoutId id="2147483883" r:id="rId25"/>
    <p:sldLayoutId id="2147483884" r:id="rId26"/>
    <p:sldLayoutId id="2147483885" r:id="rId27"/>
    <p:sldLayoutId id="2147483886" r:id="rId28"/>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0"/>
        </a:spcBef>
        <a:spcAft>
          <a:spcPts val="0"/>
        </a:spcAft>
        <a:buClr>
          <a:schemeClr val="accent1"/>
        </a:buClr>
        <a:buSzPct val="80000"/>
        <a:buFont typeface="Arial"/>
        <a:buChar char="✦"/>
        <a:tabLst/>
        <a:defRPr lang="en-US" sz="1400" b="0" i="0" u="none" strike="noStrike" cap="none" baseline="0"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8" orient="horz" pos="372" userDrawn="1">
          <p15:clr>
            <a:srgbClr val="F26B43"/>
          </p15:clr>
        </p15:guide>
        <p15:guide id="9" orient="horz" pos="132" userDrawn="1">
          <p15:clr>
            <a:srgbClr val="F26B43"/>
          </p15:clr>
        </p15:guide>
        <p15:guide id="10" orient="horz" pos="4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11" name="Rectangle 10">
            <a:extLst>
              <a:ext uri="{FF2B5EF4-FFF2-40B4-BE49-F238E27FC236}">
                <a16:creationId xmlns:a16="http://schemas.microsoft.com/office/drawing/2014/main" id="{D5B6EDDD-CC29-B349-9790-84B86F91973A}"/>
              </a:ext>
            </a:extLst>
          </p:cNvPr>
          <p:cNvSpPr/>
          <p:nvPr/>
        </p:nvSpPr>
        <p:spPr>
          <a:xfrm>
            <a:off x="0" y="4763387"/>
            <a:ext cx="9144000" cy="380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Rectangle 1">
            <a:extLst>
              <a:ext uri="{FF2B5EF4-FFF2-40B4-BE49-F238E27FC236}">
                <a16:creationId xmlns:a16="http://schemas.microsoft.com/office/drawing/2014/main" id="{4AB41DFC-60DF-F74C-AF56-6300B4AD4B58}"/>
              </a:ext>
            </a:extLst>
          </p:cNvPr>
          <p:cNvSpPr/>
          <p:nvPr/>
        </p:nvSpPr>
        <p:spPr>
          <a:xfrm>
            <a:off x="0" y="0"/>
            <a:ext cx="9144000" cy="653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Placeholder 2">
            <a:extLst>
              <a:ext uri="{FF2B5EF4-FFF2-40B4-BE49-F238E27FC236}">
                <a16:creationId xmlns:a16="http://schemas.microsoft.com/office/drawing/2014/main" id="{71156000-ED2F-5943-8719-564B9E1D3025}"/>
              </a:ext>
            </a:extLst>
          </p:cNvPr>
          <p:cNvSpPr>
            <a:spLocks noGrp="1"/>
          </p:cNvSpPr>
          <p:nvPr>
            <p:ph type="title"/>
          </p:nvPr>
        </p:nvSpPr>
        <p:spPr>
          <a:xfrm>
            <a:off x="227621" y="227622"/>
            <a:ext cx="8688758" cy="360088"/>
          </a:xfrm>
          <a:prstGeom prst="rect">
            <a:avLst/>
          </a:prstGeom>
        </p:spPr>
        <p:txBody>
          <a:bodyPr vert="horz" lIns="64008" tIns="0" rIns="64008" bIns="0" rtlCol="0" anchor="t">
            <a:normAutofit/>
          </a:bodyPr>
          <a:lstStyle/>
          <a:p>
            <a:r>
              <a:rPr lang="en-US" dirty="0"/>
              <a:t>Click to edit Master title style</a:t>
            </a:r>
          </a:p>
        </p:txBody>
      </p:sp>
      <p:sp>
        <p:nvSpPr>
          <p:cNvPr id="4" name="Text Placeholder 3">
            <a:extLst>
              <a:ext uri="{FF2B5EF4-FFF2-40B4-BE49-F238E27FC236}">
                <a16:creationId xmlns:a16="http://schemas.microsoft.com/office/drawing/2014/main" id="{2C06343F-CAAE-A748-93A4-73929943CBB3}"/>
              </a:ext>
            </a:extLst>
          </p:cNvPr>
          <p:cNvSpPr>
            <a:spLocks noGrp="1"/>
          </p:cNvSpPr>
          <p:nvPr>
            <p:ph type="body" idx="1"/>
          </p:nvPr>
        </p:nvSpPr>
        <p:spPr>
          <a:xfrm>
            <a:off x="227620" y="667512"/>
            <a:ext cx="8688758" cy="4096512"/>
          </a:xfrm>
          <a:prstGeom prst="rect">
            <a:avLst/>
          </a:prstGeom>
        </p:spPr>
        <p:txBody>
          <a:bodyPr vert="horz" lIns="64008" tIns="36576" rIns="64008" bIns="36576" rtlCol="0">
            <a:normAutofit/>
          </a:bodyPr>
          <a:lstStyle/>
          <a:p>
            <a:pPr lvl="0"/>
            <a:r>
              <a:rPr lang="en-US" sz="2000" dirty="0"/>
              <a:t>Level 1</a:t>
            </a:r>
          </a:p>
          <a:p>
            <a:pPr lvl="1"/>
            <a:r>
              <a:rPr lang="en-US" dirty="0"/>
              <a:t>Level 2</a:t>
            </a:r>
          </a:p>
          <a:p>
            <a:pPr lvl="2"/>
            <a:r>
              <a:rPr lang="en-US" dirty="0"/>
              <a:t>Level 3</a:t>
            </a:r>
          </a:p>
          <a:p>
            <a:pPr lvl="3"/>
            <a:r>
              <a:rPr lang="en-US" dirty="0"/>
              <a:t>Level 4</a:t>
            </a:r>
          </a:p>
          <a:p>
            <a:pPr lvl="4"/>
            <a:r>
              <a:rPr lang="en-US" dirty="0"/>
              <a:t>Level 5</a:t>
            </a:r>
          </a:p>
        </p:txBody>
      </p:sp>
      <p:sp>
        <p:nvSpPr>
          <p:cNvPr id="7" name="Google Shape;8;p1">
            <a:extLst>
              <a:ext uri="{FF2B5EF4-FFF2-40B4-BE49-F238E27FC236}">
                <a16:creationId xmlns:a16="http://schemas.microsoft.com/office/drawing/2014/main" id="{93262DED-E3A6-254C-9BE4-C57DBA978F49}"/>
              </a:ext>
            </a:extLst>
          </p:cNvPr>
          <p:cNvSpPr txBox="1"/>
          <p:nvPr/>
        </p:nvSpPr>
        <p:spPr>
          <a:xfrm>
            <a:off x="6441904" y="4887521"/>
            <a:ext cx="2474474" cy="153217"/>
          </a:xfrm>
          <a:prstGeom prst="rect">
            <a:avLst/>
          </a:prstGeom>
          <a:noFill/>
          <a:ln>
            <a:noFill/>
          </a:ln>
        </p:spPr>
        <p:txBody>
          <a:bodyPr spcFirstLastPara="1" wrap="square" lIns="68575" tIns="34275" rIns="68575" bIns="3427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r>
              <a:rPr lang="en-US" sz="6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rPr>
              <a:t>© HAZELCAST | CONFIDENTIAL |  </a:t>
            </a:r>
            <a:fld id="{00000000-1234-1234-1234-123412341234}" type="slidenum">
              <a:rPr lang="en" sz="600" b="0" i="0" u="none" strike="noStrike" cap="none" smtClean="0">
                <a:solidFill>
                  <a:schemeClr val="bg1">
                    <a:lumMod val="50000"/>
                  </a:schemeClr>
                </a:solidFill>
                <a:latin typeface="Arial" panose="020B0604020202020204" pitchFamily="34" charset="0"/>
                <a:ea typeface="Arial"/>
                <a:cs typeface="Arial" panose="020B0604020202020204" pitchFamily="34" charset="0"/>
                <a:sym typeface="Arial"/>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dirty="0">
              <a:solidFill>
                <a:schemeClr val="bg1">
                  <a:lumMod val="50000"/>
                </a:schemeClr>
              </a:solidFill>
              <a:latin typeface="Arial" panose="020B0604020202020204" pitchFamily="34" charset="0"/>
              <a:ea typeface="Arial"/>
              <a:cs typeface="Arial" panose="020B0604020202020204" pitchFamily="34" charset="0"/>
              <a:sym typeface="Arial"/>
            </a:endParaRPr>
          </a:p>
        </p:txBody>
      </p:sp>
      <p:pic>
        <p:nvPicPr>
          <p:cNvPr id="12" name="Picture 11" descr="Text, icon&#10;&#10;Description automatically generated with medium confidence">
            <a:extLst>
              <a:ext uri="{FF2B5EF4-FFF2-40B4-BE49-F238E27FC236}">
                <a16:creationId xmlns:a16="http://schemas.microsoft.com/office/drawing/2014/main" id="{EAB029B6-418F-9B46-8301-0B68E2690281}"/>
              </a:ext>
            </a:extLst>
          </p:cNvPr>
          <p:cNvPicPr>
            <a:picLocks noChangeAspect="1"/>
          </p:cNvPicPr>
          <p:nvPr/>
        </p:nvPicPr>
        <p:blipFill>
          <a:blip r:embed="rId17"/>
          <a:stretch>
            <a:fillRect/>
          </a:stretch>
        </p:blipFill>
        <p:spPr>
          <a:xfrm>
            <a:off x="227620" y="4843648"/>
            <a:ext cx="1053643" cy="216591"/>
          </a:xfrm>
          <a:prstGeom prst="rect">
            <a:avLst/>
          </a:prstGeom>
        </p:spPr>
      </p:pic>
    </p:spTree>
    <p:extLst>
      <p:ext uri="{BB962C8B-B14F-4D97-AF65-F5344CB8AC3E}">
        <p14:creationId xmlns:p14="http://schemas.microsoft.com/office/powerpoint/2010/main" val="25527189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Lst>
  <p:txStyles>
    <p:titleStyle>
      <a:defPPr marR="0" lvl="0" algn="l" rtl="0">
        <a:lnSpc>
          <a:spcPct val="100000"/>
        </a:lnSpc>
        <a:spcBef>
          <a:spcPts val="0"/>
        </a:spcBef>
        <a:spcAft>
          <a:spcPts val="0"/>
        </a:spcAft>
      </a:defPPr>
      <a:lvl1pPr marR="0" lvl="0" algn="l" rtl="0" eaLnBrk="1" hangingPunct="1">
        <a:lnSpc>
          <a:spcPct val="90000"/>
        </a:lnSpc>
        <a:spcBef>
          <a:spcPts val="0"/>
        </a:spcBef>
        <a:spcAft>
          <a:spcPts val="0"/>
        </a:spcAft>
        <a:buClr>
          <a:srgbClr val="000000"/>
        </a:buClr>
        <a:buFont typeface="Arial"/>
        <a:defRPr sz="2500" b="1"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500"/>
        </a:spcBef>
        <a:spcAft>
          <a:spcPts val="0"/>
        </a:spcAft>
        <a:buClr>
          <a:schemeClr val="accent1"/>
        </a:buClr>
        <a:buSzPct val="80000"/>
        <a:buFont typeface="Arial"/>
        <a:buChar char="✦"/>
        <a:tabLst/>
        <a:defRPr lang="en-US" sz="1400" b="0" i="0" u="none" strike="noStrike" cap="none"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12">
          <p15:clr>
            <a:srgbClr val="F26B43"/>
          </p15:clr>
        </p15:guide>
        <p15:guide id="4" pos="5544">
          <p15:clr>
            <a:srgbClr val="F26B43"/>
          </p15:clr>
        </p15:guide>
        <p15:guide id="5" orient="horz" pos="372">
          <p15:clr>
            <a:srgbClr val="F26B43"/>
          </p15:clr>
        </p15:guide>
        <p15:guide id="6" orient="horz" pos="132">
          <p15:clr>
            <a:srgbClr val="F26B43"/>
          </p15:clr>
        </p15:guide>
        <p15:guide id="7"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image" Target="../media/image3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hazelcast.com/get-started/" TargetMode="External"/><Relationship Id="rId7" Type="http://schemas.openxmlformats.org/officeDocument/2006/relationships/hyperlink" Target="https://hazelcast.com/blo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training.hazelcast.com/" TargetMode="External"/><Relationship Id="rId5" Type="http://schemas.openxmlformats.org/officeDocument/2006/relationships/hyperlink" Target="https://docs.hazelcast.com/home/index.html" TargetMode="External"/><Relationship Id="rId4" Type="http://schemas.openxmlformats.org/officeDocument/2006/relationships/hyperlink" Target="https://cloud.hazelcast.com/sign-up"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mailto:developer-relations@hazelcast.com"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meetup.com/Atlanta-Society-for-Business-Intelligence/events/284808761/attendees/"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Best Practices for Real-time Stream Processing</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91"/>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Core Platform</a:t>
            </a:r>
            <a:endParaRPr/>
          </a:p>
        </p:txBody>
      </p:sp>
      <p:grpSp>
        <p:nvGrpSpPr>
          <p:cNvPr id="558" name="Google Shape;558;p291"/>
          <p:cNvGrpSpPr/>
          <p:nvPr/>
        </p:nvGrpSpPr>
        <p:grpSpPr>
          <a:xfrm>
            <a:off x="2202660" y="1499437"/>
            <a:ext cx="4738680" cy="2703300"/>
            <a:chOff x="2202660" y="1499437"/>
            <a:chExt cx="4738680" cy="2703300"/>
          </a:xfrm>
        </p:grpSpPr>
        <p:sp>
          <p:nvSpPr>
            <p:cNvPr id="559" name="Google Shape;559;p291"/>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560" name="Google Shape;560;p291"/>
            <p:cNvGrpSpPr/>
            <p:nvPr/>
          </p:nvGrpSpPr>
          <p:grpSpPr>
            <a:xfrm>
              <a:off x="2306814" y="1893621"/>
              <a:ext cx="4526033" cy="1071776"/>
              <a:chOff x="2306814" y="1893621"/>
              <a:chExt cx="4526033" cy="1071776"/>
            </a:xfrm>
          </p:grpSpPr>
          <p:sp>
            <p:nvSpPr>
              <p:cNvPr id="561" name="Google Shape;561;p291"/>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562" name="Google Shape;562;p291"/>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563" name="Google Shape;563;p291"/>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564" name="Google Shape;564;p291"/>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565" name="Google Shape;565;p291"/>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6" name="Google Shape;566;p291"/>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291"/>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8" name="Google Shape;568;p291"/>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9" name="Google Shape;569;p291"/>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0" name="Google Shape;570;p291"/>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1" name="Google Shape;571;p291"/>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2" name="Google Shape;572;p291"/>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73" name="Google Shape;573;p291"/>
              <p:cNvCxnSpPr>
                <a:stCxn id="566" idx="2"/>
                <a:endCxn id="565"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574" name="Google Shape;574;p291"/>
              <p:cNvCxnSpPr>
                <a:stCxn id="567" idx="2"/>
                <a:endCxn id="566"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575" name="Google Shape;575;p291"/>
              <p:cNvCxnSpPr>
                <a:stCxn id="568" idx="2"/>
                <a:endCxn id="566"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576" name="Google Shape;576;p291"/>
              <p:cNvCxnSpPr>
                <a:endCxn id="568"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577" name="Google Shape;577;p291"/>
              <p:cNvCxnSpPr>
                <a:stCxn id="569" idx="2"/>
                <a:endCxn id="567"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578" name="Google Shape;578;p291"/>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579" name="Google Shape;579;p291"/>
              <p:cNvCxnSpPr>
                <a:stCxn id="570" idx="3"/>
                <a:endCxn id="569"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580" name="Google Shape;580;p291"/>
              <p:cNvCxnSpPr>
                <a:stCxn id="571" idx="2"/>
                <a:endCxn id="569"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581" name="Google Shape;581;p291"/>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582" name="Google Shape;582;p291"/>
              <p:cNvCxnSpPr>
                <a:endCxn id="571"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583" name="Google Shape;583;p291"/>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4" name="Google Shape;584;p291"/>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585" name="Google Shape;585;p291"/>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586" name="Google Shape;586;p291"/>
            <p:cNvGrpSpPr/>
            <p:nvPr/>
          </p:nvGrpSpPr>
          <p:grpSpPr>
            <a:xfrm>
              <a:off x="2306814" y="3024278"/>
              <a:ext cx="4522200" cy="1127218"/>
              <a:chOff x="2306814" y="3024278"/>
              <a:chExt cx="4522200" cy="1127218"/>
            </a:xfrm>
          </p:grpSpPr>
          <p:sp>
            <p:nvSpPr>
              <p:cNvPr id="587" name="Google Shape;587;p291"/>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88" name="Google Shape;588;p291"/>
              <p:cNvGrpSpPr/>
              <p:nvPr/>
            </p:nvGrpSpPr>
            <p:grpSpPr>
              <a:xfrm>
                <a:off x="3167171" y="3024278"/>
                <a:ext cx="2743479" cy="1127218"/>
                <a:chOff x="3167171" y="3024278"/>
                <a:chExt cx="2743479" cy="1127218"/>
              </a:xfrm>
            </p:grpSpPr>
            <p:pic>
              <p:nvPicPr>
                <p:cNvPr id="589" name="Google Shape;589;p291"/>
                <p:cNvPicPr preferRelativeResize="0"/>
                <p:nvPr/>
              </p:nvPicPr>
              <p:blipFill rotWithShape="1">
                <a:blip r:embed="rId3">
                  <a:alphaModFix/>
                </a:blip>
                <a:srcRect/>
                <a:stretch/>
              </p:blipFill>
              <p:spPr>
                <a:xfrm>
                  <a:off x="5216909" y="3450065"/>
                  <a:ext cx="295309" cy="295309"/>
                </a:xfrm>
                <a:prstGeom prst="rect">
                  <a:avLst/>
                </a:prstGeom>
                <a:noFill/>
                <a:ln>
                  <a:noFill/>
                </a:ln>
              </p:spPr>
            </p:pic>
            <p:pic>
              <p:nvPicPr>
                <p:cNvPr id="590" name="Google Shape;590;p291"/>
                <p:cNvPicPr preferRelativeResize="0"/>
                <p:nvPr/>
              </p:nvPicPr>
              <p:blipFill rotWithShape="1">
                <a:blip r:embed="rId3">
                  <a:alphaModFix/>
                </a:blip>
                <a:srcRect/>
                <a:stretch/>
              </p:blipFill>
              <p:spPr>
                <a:xfrm>
                  <a:off x="3580466" y="3450065"/>
                  <a:ext cx="295309" cy="295309"/>
                </a:xfrm>
                <a:prstGeom prst="rect">
                  <a:avLst/>
                </a:prstGeom>
                <a:noFill/>
                <a:ln>
                  <a:noFill/>
                </a:ln>
              </p:spPr>
            </p:pic>
            <p:cxnSp>
              <p:nvCxnSpPr>
                <p:cNvPr id="591" name="Google Shape;591;p291"/>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592" name="Google Shape;592;p291" descr="Circles with lines"/>
                <p:cNvPicPr preferRelativeResize="0"/>
                <p:nvPr/>
              </p:nvPicPr>
              <p:blipFill rotWithShape="1">
                <a:blip r:embed="rId4">
                  <a:alphaModFix/>
                </a:blip>
                <a:srcRect/>
                <a:stretch/>
              </p:blipFill>
              <p:spPr>
                <a:xfrm>
                  <a:off x="4783433" y="3024278"/>
                  <a:ext cx="1127217" cy="1127218"/>
                </a:xfrm>
                <a:prstGeom prst="rect">
                  <a:avLst/>
                </a:prstGeom>
                <a:noFill/>
                <a:ln>
                  <a:noFill/>
                </a:ln>
              </p:spPr>
            </p:pic>
            <p:pic>
              <p:nvPicPr>
                <p:cNvPr id="593" name="Google Shape;593;p291" descr="Circles with lines"/>
                <p:cNvPicPr preferRelativeResize="0"/>
                <p:nvPr/>
              </p:nvPicPr>
              <p:blipFill rotWithShape="1">
                <a:blip r:embed="rId4">
                  <a:alphaModFix/>
                </a:blip>
                <a:srcRect/>
                <a:stretch/>
              </p:blipFill>
              <p:spPr>
                <a:xfrm>
                  <a:off x="3167171" y="3024278"/>
                  <a:ext cx="1127217" cy="1127218"/>
                </a:xfrm>
                <a:prstGeom prst="rect">
                  <a:avLst/>
                </a:prstGeom>
                <a:noFill/>
                <a:ln>
                  <a:noFill/>
                </a:ln>
              </p:spPr>
            </p:pic>
          </p:grpSp>
          <p:pic>
            <p:nvPicPr>
              <p:cNvPr id="594" name="Google Shape;594;p291" descr="A picture containing building, room, scene&#10;&#10;Description automatically generated"/>
              <p:cNvPicPr preferRelativeResize="0"/>
              <p:nvPr/>
            </p:nvPicPr>
            <p:blipFill rotWithShape="1">
              <a:blip r:embed="rId5">
                <a:alphaModFix/>
              </a:blip>
              <a:srcRect/>
              <a:stretch/>
            </p:blipFill>
            <p:spPr>
              <a:xfrm>
                <a:off x="6109207" y="3484243"/>
                <a:ext cx="274660" cy="360256"/>
              </a:xfrm>
              <a:prstGeom prst="rect">
                <a:avLst/>
              </a:prstGeom>
              <a:noFill/>
              <a:ln>
                <a:noFill/>
              </a:ln>
            </p:spPr>
          </p:pic>
          <p:sp>
            <p:nvSpPr>
              <p:cNvPr id="595" name="Google Shape;595;p291"/>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596" name="Google Shape;596;p291"/>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597" name="Google Shape;597;p291"/>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02" name="Google Shape;602;p292"/>
          <p:cNvGrpSpPr/>
          <p:nvPr/>
        </p:nvGrpSpPr>
        <p:grpSpPr>
          <a:xfrm>
            <a:off x="1664" y="1453627"/>
            <a:ext cx="2280879" cy="3215831"/>
            <a:chOff x="1664" y="1453627"/>
            <a:chExt cx="2280879" cy="3215831"/>
          </a:xfrm>
        </p:grpSpPr>
        <p:sp>
          <p:nvSpPr>
            <p:cNvPr id="603" name="Google Shape;603;p292"/>
            <p:cNvSpPr/>
            <p:nvPr/>
          </p:nvSpPr>
          <p:spPr>
            <a:xfrm>
              <a:off x="1175243" y="2126010"/>
              <a:ext cx="1107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Continuous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Business Events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Pipeline</a:t>
              </a:r>
              <a:endParaRPr sz="900" b="0" i="0" u="none" strike="noStrike" cap="none">
                <a:solidFill>
                  <a:schemeClr val="accent1"/>
                </a:solidFill>
                <a:latin typeface="Arial"/>
                <a:ea typeface="Arial"/>
                <a:cs typeface="Arial"/>
                <a:sym typeface="Arial"/>
              </a:endParaRPr>
            </a:p>
          </p:txBody>
        </p:sp>
        <p:cxnSp>
          <p:nvCxnSpPr>
            <p:cNvPr id="604" name="Google Shape;604;p292"/>
            <p:cNvCxnSpPr/>
            <p:nvPr/>
          </p:nvCxnSpPr>
          <p:spPr>
            <a:xfrm>
              <a:off x="1377103" y="2863436"/>
              <a:ext cx="756893" cy="0"/>
            </a:xfrm>
            <a:prstGeom prst="straightConnector1">
              <a:avLst/>
            </a:prstGeom>
            <a:noFill/>
            <a:ln w="19050" cap="flat" cmpd="sng">
              <a:solidFill>
                <a:schemeClr val="lt2"/>
              </a:solidFill>
              <a:prstDash val="solid"/>
              <a:round/>
              <a:headEnd type="none" w="sm" len="sm"/>
              <a:tailEnd type="triangle" w="med" len="med"/>
            </a:ln>
          </p:spPr>
        </p:cxnSp>
        <p:grpSp>
          <p:nvGrpSpPr>
            <p:cNvPr id="605" name="Google Shape;605;p292"/>
            <p:cNvGrpSpPr/>
            <p:nvPr/>
          </p:nvGrpSpPr>
          <p:grpSpPr>
            <a:xfrm>
              <a:off x="1664" y="1453627"/>
              <a:ext cx="1303793" cy="2844360"/>
              <a:chOff x="1664" y="1453627"/>
              <a:chExt cx="1303793" cy="2844360"/>
            </a:xfrm>
          </p:grpSpPr>
          <p:pic>
            <p:nvPicPr>
              <p:cNvPr id="606" name="Google Shape;606;p292" descr="A drawing of a face&#10;&#10;Description automatically generated"/>
              <p:cNvPicPr preferRelativeResize="0"/>
              <p:nvPr/>
            </p:nvPicPr>
            <p:blipFill rotWithShape="1">
              <a:blip r:embed="rId3">
                <a:alphaModFix/>
              </a:blip>
              <a:srcRect/>
              <a:stretch/>
            </p:blipFill>
            <p:spPr>
              <a:xfrm>
                <a:off x="922337" y="2789015"/>
                <a:ext cx="215445" cy="215445"/>
              </a:xfrm>
              <a:prstGeom prst="rect">
                <a:avLst/>
              </a:prstGeom>
              <a:noFill/>
              <a:ln>
                <a:noFill/>
              </a:ln>
            </p:spPr>
          </p:pic>
          <p:pic>
            <p:nvPicPr>
              <p:cNvPr id="607" name="Google Shape;607;p292" descr="A picture containing drawing&#10;&#10;Description automatically generated"/>
              <p:cNvPicPr preferRelativeResize="0"/>
              <p:nvPr/>
            </p:nvPicPr>
            <p:blipFill rotWithShape="1">
              <a:blip r:embed="rId4">
                <a:alphaModFix/>
              </a:blip>
              <a:srcRect/>
              <a:stretch/>
            </p:blipFill>
            <p:spPr>
              <a:xfrm>
                <a:off x="926875" y="2389908"/>
                <a:ext cx="205794" cy="205794"/>
              </a:xfrm>
              <a:prstGeom prst="rect">
                <a:avLst/>
              </a:prstGeom>
              <a:noFill/>
              <a:ln>
                <a:noFill/>
              </a:ln>
            </p:spPr>
          </p:pic>
          <p:pic>
            <p:nvPicPr>
              <p:cNvPr id="608" name="Google Shape;608;p292" descr="A picture containing drawing&#10;&#10;Description automatically generated"/>
              <p:cNvPicPr preferRelativeResize="0"/>
              <p:nvPr/>
            </p:nvPicPr>
            <p:blipFill rotWithShape="1">
              <a:blip r:embed="rId5">
                <a:alphaModFix/>
              </a:blip>
              <a:srcRect/>
              <a:stretch/>
            </p:blipFill>
            <p:spPr>
              <a:xfrm>
                <a:off x="958342" y="3421026"/>
                <a:ext cx="138748" cy="184997"/>
              </a:xfrm>
              <a:prstGeom prst="rect">
                <a:avLst/>
              </a:prstGeom>
              <a:noFill/>
              <a:ln>
                <a:noFill/>
              </a:ln>
            </p:spPr>
          </p:pic>
          <p:pic>
            <p:nvPicPr>
              <p:cNvPr id="609" name="Google Shape;609;p292" descr="A picture containing building, room, scene&#10;&#10;Description automatically generated"/>
              <p:cNvPicPr preferRelativeResize="0"/>
              <p:nvPr/>
            </p:nvPicPr>
            <p:blipFill rotWithShape="1">
              <a:blip r:embed="rId6">
                <a:alphaModFix/>
              </a:blip>
              <a:srcRect/>
              <a:stretch/>
            </p:blipFill>
            <p:spPr>
              <a:xfrm>
                <a:off x="956730" y="4035942"/>
                <a:ext cx="138749" cy="184999"/>
              </a:xfrm>
              <a:prstGeom prst="rect">
                <a:avLst/>
              </a:prstGeom>
              <a:noFill/>
              <a:ln>
                <a:noFill/>
              </a:ln>
            </p:spPr>
          </p:pic>
          <p:pic>
            <p:nvPicPr>
              <p:cNvPr id="610" name="Google Shape;610;p292" descr="A picture containing drawing&#10;&#10;Description automatically generated"/>
              <p:cNvPicPr preferRelativeResize="0"/>
              <p:nvPr/>
            </p:nvPicPr>
            <p:blipFill rotWithShape="1">
              <a:blip r:embed="rId7">
                <a:alphaModFix/>
              </a:blip>
              <a:srcRect/>
              <a:stretch/>
            </p:blipFill>
            <p:spPr>
              <a:xfrm>
                <a:off x="943278" y="2077026"/>
                <a:ext cx="169814" cy="169814"/>
              </a:xfrm>
              <a:prstGeom prst="rect">
                <a:avLst/>
              </a:prstGeom>
              <a:noFill/>
              <a:ln>
                <a:noFill/>
              </a:ln>
            </p:spPr>
          </p:pic>
          <p:sp>
            <p:nvSpPr>
              <p:cNvPr id="611" name="Google Shape;611;p292"/>
              <p:cNvSpPr/>
              <p:nvPr/>
            </p:nvSpPr>
            <p:spPr>
              <a:xfrm>
                <a:off x="1191757" y="1453627"/>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612" name="Google Shape;612;p292" descr="A picture containing transport, wheel&#10;&#10;Description automatically generated"/>
              <p:cNvPicPr preferRelativeResize="0"/>
              <p:nvPr/>
            </p:nvPicPr>
            <p:blipFill rotWithShape="1">
              <a:blip r:embed="rId8">
                <a:alphaModFix/>
              </a:blip>
              <a:srcRect/>
              <a:stretch/>
            </p:blipFill>
            <p:spPr>
              <a:xfrm>
                <a:off x="960332" y="1495640"/>
                <a:ext cx="131738" cy="219563"/>
              </a:xfrm>
              <a:prstGeom prst="rect">
                <a:avLst/>
              </a:prstGeom>
              <a:noFill/>
              <a:ln>
                <a:noFill/>
              </a:ln>
            </p:spPr>
          </p:pic>
          <p:pic>
            <p:nvPicPr>
              <p:cNvPr id="613" name="Google Shape;613;p292" descr="Background pattern&#10;&#10;Description automatically generated"/>
              <p:cNvPicPr preferRelativeResize="0"/>
              <p:nvPr/>
            </p:nvPicPr>
            <p:blipFill rotWithShape="1">
              <a:blip r:embed="rId9">
                <a:alphaModFix/>
              </a:blip>
              <a:srcRect/>
              <a:stretch/>
            </p:blipFill>
            <p:spPr>
              <a:xfrm>
                <a:off x="929596" y="3140871"/>
                <a:ext cx="192985" cy="192985"/>
              </a:xfrm>
              <a:prstGeom prst="rect">
                <a:avLst/>
              </a:prstGeom>
              <a:noFill/>
              <a:ln>
                <a:noFill/>
              </a:ln>
            </p:spPr>
          </p:pic>
          <p:pic>
            <p:nvPicPr>
              <p:cNvPr id="614" name="Google Shape;614;p292" descr="A picture containing building, room, scene&#10;&#10;Description automatically generated"/>
              <p:cNvPicPr preferRelativeResize="0"/>
              <p:nvPr/>
            </p:nvPicPr>
            <p:blipFill rotWithShape="1">
              <a:blip r:embed="rId6">
                <a:alphaModFix/>
              </a:blip>
              <a:srcRect/>
              <a:stretch/>
            </p:blipFill>
            <p:spPr>
              <a:xfrm rot="5400000">
                <a:off x="960596" y="1790916"/>
                <a:ext cx="138749" cy="184999"/>
              </a:xfrm>
              <a:prstGeom prst="rect">
                <a:avLst/>
              </a:prstGeom>
              <a:noFill/>
              <a:ln>
                <a:noFill/>
              </a:ln>
            </p:spPr>
          </p:pic>
          <p:pic>
            <p:nvPicPr>
              <p:cNvPr id="615" name="Google Shape;615;p292" descr="Ethernet with solid fill"/>
              <p:cNvPicPr preferRelativeResize="0"/>
              <p:nvPr/>
            </p:nvPicPr>
            <p:blipFill rotWithShape="1">
              <a:blip r:embed="rId10">
                <a:alphaModFix/>
              </a:blip>
              <a:srcRect/>
              <a:stretch/>
            </p:blipFill>
            <p:spPr>
              <a:xfrm>
                <a:off x="888874" y="3656820"/>
                <a:ext cx="274320" cy="274320"/>
              </a:xfrm>
              <a:prstGeom prst="rect">
                <a:avLst/>
              </a:prstGeom>
              <a:noFill/>
              <a:ln>
                <a:noFill/>
              </a:ln>
            </p:spPr>
          </p:pic>
          <p:sp>
            <p:nvSpPr>
              <p:cNvPr id="616" name="Google Shape;616;p292"/>
              <p:cNvSpPr txBox="1"/>
              <p:nvPr/>
            </p:nvSpPr>
            <p:spPr>
              <a:xfrm>
                <a:off x="1664" y="177569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617" name="Google Shape;617;p292"/>
              <p:cNvSpPr txBox="1"/>
              <p:nvPr/>
            </p:nvSpPr>
            <p:spPr>
              <a:xfrm>
                <a:off x="3190" y="149835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618" name="Google Shape;618;p292"/>
              <p:cNvSpPr txBox="1"/>
              <p:nvPr/>
            </p:nvSpPr>
            <p:spPr>
              <a:xfrm>
                <a:off x="1664" y="2051920"/>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IoT</a:t>
                </a:r>
                <a:endParaRPr sz="1400" b="0" i="0" u="none" strike="noStrike" cap="none">
                  <a:solidFill>
                    <a:srgbClr val="000000"/>
                  </a:solidFill>
                  <a:latin typeface="Arial"/>
                  <a:ea typeface="Arial"/>
                  <a:cs typeface="Arial"/>
                  <a:sym typeface="Arial"/>
                </a:endParaRPr>
              </a:p>
            </p:txBody>
          </p:sp>
          <p:sp>
            <p:nvSpPr>
              <p:cNvPr id="619" name="Google Shape;619;p292"/>
              <p:cNvSpPr txBox="1"/>
              <p:nvPr/>
            </p:nvSpPr>
            <p:spPr>
              <a:xfrm>
                <a:off x="2046" y="232592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Custom Connector</a:t>
                </a:r>
                <a:endParaRPr sz="1400" b="0" i="0" u="none" strike="noStrike" cap="none">
                  <a:solidFill>
                    <a:srgbClr val="000000"/>
                  </a:solidFill>
                  <a:latin typeface="Arial"/>
                  <a:ea typeface="Arial"/>
                  <a:cs typeface="Arial"/>
                  <a:sym typeface="Arial"/>
                </a:endParaRPr>
              </a:p>
            </p:txBody>
          </p:sp>
          <p:sp>
            <p:nvSpPr>
              <p:cNvPr id="620" name="Google Shape;620;p292"/>
              <p:cNvSpPr txBox="1"/>
              <p:nvPr/>
            </p:nvSpPr>
            <p:spPr>
              <a:xfrm>
                <a:off x="1900" y="272756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621" name="Google Shape;621;p292"/>
              <p:cNvSpPr txBox="1"/>
              <p:nvPr/>
            </p:nvSpPr>
            <p:spPr>
              <a:xfrm>
                <a:off x="3935" y="3128688"/>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622" name="Google Shape;622;p292"/>
              <p:cNvSpPr txBox="1"/>
              <p:nvPr/>
            </p:nvSpPr>
            <p:spPr>
              <a:xfrm>
                <a:off x="4625" y="3405642"/>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 Watcher</a:t>
                </a:r>
                <a:endParaRPr sz="1400" b="0" i="0" u="none" strike="noStrike" cap="none">
                  <a:solidFill>
                    <a:srgbClr val="000000"/>
                  </a:solidFill>
                  <a:latin typeface="Arial"/>
                  <a:ea typeface="Arial"/>
                  <a:cs typeface="Arial"/>
                  <a:sym typeface="Arial"/>
                </a:endParaRPr>
              </a:p>
            </p:txBody>
          </p:sp>
          <p:sp>
            <p:nvSpPr>
              <p:cNvPr id="623" name="Google Shape;623;p292"/>
              <p:cNvSpPr txBox="1"/>
              <p:nvPr/>
            </p:nvSpPr>
            <p:spPr>
              <a:xfrm>
                <a:off x="2882" y="3683313"/>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Socket</a:t>
                </a:r>
                <a:endParaRPr sz="1400" b="0" i="0" u="none" strike="noStrike" cap="none">
                  <a:solidFill>
                    <a:srgbClr val="000000"/>
                  </a:solidFill>
                  <a:latin typeface="Arial"/>
                  <a:ea typeface="Arial"/>
                  <a:cs typeface="Arial"/>
                  <a:sym typeface="Arial"/>
                </a:endParaRPr>
              </a:p>
            </p:txBody>
          </p:sp>
          <p:sp>
            <p:nvSpPr>
              <p:cNvPr id="624" name="Google Shape;624;p292"/>
              <p:cNvSpPr txBox="1"/>
              <p:nvPr/>
            </p:nvSpPr>
            <p:spPr>
              <a:xfrm>
                <a:off x="2299" y="3959433"/>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 Events</a:t>
                </a:r>
                <a:endParaRPr sz="1400" b="0" i="0" u="none" strike="noStrike" cap="none">
                  <a:solidFill>
                    <a:srgbClr val="000000"/>
                  </a:solidFill>
                  <a:latin typeface="Arial"/>
                  <a:ea typeface="Arial"/>
                  <a:cs typeface="Arial"/>
                  <a:sym typeface="Arial"/>
                </a:endParaRPr>
              </a:p>
            </p:txBody>
          </p:sp>
        </p:grpSp>
        <p:sp>
          <p:nvSpPr>
            <p:cNvPr id="625" name="Google Shape;625;p292"/>
            <p:cNvSpPr txBox="1"/>
            <p:nvPr/>
          </p:nvSpPr>
          <p:spPr>
            <a:xfrm>
              <a:off x="3732" y="4392459"/>
              <a:ext cx="960416"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Sources</a:t>
              </a:r>
              <a:endParaRPr sz="1400" b="0" i="0" u="none" strike="noStrike" cap="none">
                <a:solidFill>
                  <a:srgbClr val="000000"/>
                </a:solidFill>
                <a:latin typeface="Arial"/>
                <a:ea typeface="Arial"/>
                <a:cs typeface="Arial"/>
                <a:sym typeface="Arial"/>
              </a:endParaRPr>
            </a:p>
          </p:txBody>
        </p:sp>
      </p:grpSp>
      <p:grpSp>
        <p:nvGrpSpPr>
          <p:cNvPr id="626" name="Google Shape;626;p292"/>
          <p:cNvGrpSpPr/>
          <p:nvPr/>
        </p:nvGrpSpPr>
        <p:grpSpPr>
          <a:xfrm>
            <a:off x="6830862" y="1453412"/>
            <a:ext cx="2310890" cy="3215831"/>
            <a:chOff x="6830862" y="1453412"/>
            <a:chExt cx="2310890" cy="3215831"/>
          </a:xfrm>
        </p:grpSpPr>
        <p:cxnSp>
          <p:nvCxnSpPr>
            <p:cNvPr id="627" name="Google Shape;627;p292"/>
            <p:cNvCxnSpPr/>
            <p:nvPr/>
          </p:nvCxnSpPr>
          <p:spPr>
            <a:xfrm>
              <a:off x="7000907" y="2863562"/>
              <a:ext cx="756893" cy="0"/>
            </a:xfrm>
            <a:prstGeom prst="straightConnector1">
              <a:avLst/>
            </a:prstGeom>
            <a:noFill/>
            <a:ln w="19050" cap="flat" cmpd="sng">
              <a:solidFill>
                <a:schemeClr val="lt2"/>
              </a:solidFill>
              <a:prstDash val="solid"/>
              <a:round/>
              <a:headEnd type="none" w="sm" len="sm"/>
              <a:tailEnd type="triangle" w="med" len="med"/>
            </a:ln>
          </p:spPr>
        </p:cxnSp>
        <p:sp>
          <p:nvSpPr>
            <p:cNvPr id="628" name="Google Shape;628;p292"/>
            <p:cNvSpPr txBox="1"/>
            <p:nvPr/>
          </p:nvSpPr>
          <p:spPr>
            <a:xfrm>
              <a:off x="8180443" y="4392244"/>
              <a:ext cx="96041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Sinks</a:t>
              </a:r>
              <a:endParaRPr sz="1400" b="0" i="0" u="none" strike="noStrike" cap="none">
                <a:solidFill>
                  <a:srgbClr val="000000"/>
                </a:solidFill>
                <a:latin typeface="Arial"/>
                <a:ea typeface="Arial"/>
                <a:cs typeface="Arial"/>
                <a:sym typeface="Arial"/>
              </a:endParaRPr>
            </a:p>
          </p:txBody>
        </p:sp>
        <p:grpSp>
          <p:nvGrpSpPr>
            <p:cNvPr id="629" name="Google Shape;629;p292"/>
            <p:cNvGrpSpPr/>
            <p:nvPr/>
          </p:nvGrpSpPr>
          <p:grpSpPr>
            <a:xfrm>
              <a:off x="7843901" y="1453412"/>
              <a:ext cx="1297851" cy="2836022"/>
              <a:chOff x="7843901" y="1453412"/>
              <a:chExt cx="1297851" cy="2836022"/>
            </a:xfrm>
          </p:grpSpPr>
          <p:pic>
            <p:nvPicPr>
              <p:cNvPr id="630" name="Google Shape;630;p292" descr="A drawing of a face&#10;&#10;Description automatically generated"/>
              <p:cNvPicPr preferRelativeResize="0"/>
              <p:nvPr/>
            </p:nvPicPr>
            <p:blipFill rotWithShape="1">
              <a:blip r:embed="rId3">
                <a:alphaModFix/>
              </a:blip>
              <a:srcRect/>
              <a:stretch/>
            </p:blipFill>
            <p:spPr>
              <a:xfrm>
                <a:off x="8010023" y="2788800"/>
                <a:ext cx="215445" cy="215445"/>
              </a:xfrm>
              <a:prstGeom prst="rect">
                <a:avLst/>
              </a:prstGeom>
              <a:noFill/>
              <a:ln>
                <a:noFill/>
              </a:ln>
            </p:spPr>
          </p:pic>
          <p:pic>
            <p:nvPicPr>
              <p:cNvPr id="631" name="Google Shape;631;p292" descr="A picture containing drawing&#10;&#10;Description automatically generated"/>
              <p:cNvPicPr preferRelativeResize="0"/>
              <p:nvPr/>
            </p:nvPicPr>
            <p:blipFill rotWithShape="1">
              <a:blip r:embed="rId5">
                <a:alphaModFix/>
              </a:blip>
              <a:srcRect/>
              <a:stretch/>
            </p:blipFill>
            <p:spPr>
              <a:xfrm>
                <a:off x="8043585" y="4089164"/>
                <a:ext cx="138748" cy="184997"/>
              </a:xfrm>
              <a:prstGeom prst="rect">
                <a:avLst/>
              </a:prstGeom>
              <a:noFill/>
              <a:ln>
                <a:noFill/>
              </a:ln>
            </p:spPr>
          </p:pic>
          <p:pic>
            <p:nvPicPr>
              <p:cNvPr id="632" name="Google Shape;632;p292" descr="A picture containing building, room, scene&#10;&#10;Description automatically generated"/>
              <p:cNvPicPr preferRelativeResize="0"/>
              <p:nvPr/>
            </p:nvPicPr>
            <p:blipFill rotWithShape="1">
              <a:blip r:embed="rId6">
                <a:alphaModFix/>
              </a:blip>
              <a:srcRect/>
              <a:stretch/>
            </p:blipFill>
            <p:spPr>
              <a:xfrm>
                <a:off x="8047332" y="3422076"/>
                <a:ext cx="138749" cy="184999"/>
              </a:xfrm>
              <a:prstGeom prst="rect">
                <a:avLst/>
              </a:prstGeom>
              <a:noFill/>
              <a:ln>
                <a:noFill/>
              </a:ln>
            </p:spPr>
          </p:pic>
          <p:sp>
            <p:nvSpPr>
              <p:cNvPr id="633" name="Google Shape;633;p292"/>
              <p:cNvSpPr/>
              <p:nvPr/>
            </p:nvSpPr>
            <p:spPr>
              <a:xfrm rot="10800000">
                <a:off x="7843901" y="1453412"/>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634" name="Google Shape;634;p292" descr="A picture containing transport, wheel&#10;&#10;Description automatically generated"/>
              <p:cNvPicPr preferRelativeResize="0"/>
              <p:nvPr/>
            </p:nvPicPr>
            <p:blipFill rotWithShape="1">
              <a:blip r:embed="rId8">
                <a:alphaModFix/>
              </a:blip>
              <a:srcRect/>
              <a:stretch/>
            </p:blipFill>
            <p:spPr>
              <a:xfrm>
                <a:off x="8048018" y="1495425"/>
                <a:ext cx="131738" cy="219563"/>
              </a:xfrm>
              <a:prstGeom prst="rect">
                <a:avLst/>
              </a:prstGeom>
              <a:noFill/>
              <a:ln>
                <a:noFill/>
              </a:ln>
            </p:spPr>
          </p:pic>
          <p:pic>
            <p:nvPicPr>
              <p:cNvPr id="635" name="Google Shape;635;p292" descr="Background pattern&#10;&#10;Description automatically generated"/>
              <p:cNvPicPr preferRelativeResize="0"/>
              <p:nvPr/>
            </p:nvPicPr>
            <p:blipFill rotWithShape="1">
              <a:blip r:embed="rId9">
                <a:alphaModFix/>
              </a:blip>
              <a:srcRect/>
              <a:stretch/>
            </p:blipFill>
            <p:spPr>
              <a:xfrm>
                <a:off x="8017282" y="3140656"/>
                <a:ext cx="192985" cy="192985"/>
              </a:xfrm>
              <a:prstGeom prst="rect">
                <a:avLst/>
              </a:prstGeom>
              <a:noFill/>
              <a:ln>
                <a:noFill/>
              </a:ln>
            </p:spPr>
          </p:pic>
          <p:pic>
            <p:nvPicPr>
              <p:cNvPr id="636" name="Google Shape;636;p292" descr="A picture containing building, room, scene&#10;&#10;Description automatically generated"/>
              <p:cNvPicPr preferRelativeResize="0"/>
              <p:nvPr/>
            </p:nvPicPr>
            <p:blipFill rotWithShape="1">
              <a:blip r:embed="rId6">
                <a:alphaModFix/>
              </a:blip>
              <a:srcRect/>
              <a:stretch/>
            </p:blipFill>
            <p:spPr>
              <a:xfrm rot="5400000">
                <a:off x="8048282" y="1790701"/>
                <a:ext cx="138749" cy="184999"/>
              </a:xfrm>
              <a:prstGeom prst="rect">
                <a:avLst/>
              </a:prstGeom>
              <a:noFill/>
              <a:ln>
                <a:noFill/>
              </a:ln>
            </p:spPr>
          </p:pic>
          <p:sp>
            <p:nvSpPr>
              <p:cNvPr id="637" name="Google Shape;637;p292"/>
              <p:cNvSpPr txBox="1"/>
              <p:nvPr/>
            </p:nvSpPr>
            <p:spPr>
              <a:xfrm>
                <a:off x="8178375" y="177548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638" name="Google Shape;638;p292"/>
              <p:cNvSpPr txBox="1"/>
              <p:nvPr/>
            </p:nvSpPr>
            <p:spPr>
              <a:xfrm>
                <a:off x="8179901" y="149814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639" name="Google Shape;639;p292"/>
              <p:cNvSpPr txBox="1"/>
              <p:nvPr/>
            </p:nvSpPr>
            <p:spPr>
              <a:xfrm>
                <a:off x="8178375" y="2051705"/>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Alerts</a:t>
                </a:r>
                <a:endParaRPr sz="1400" b="0" i="0" u="none" strike="noStrike" cap="none">
                  <a:solidFill>
                    <a:srgbClr val="000000"/>
                  </a:solidFill>
                  <a:latin typeface="Arial"/>
                  <a:ea typeface="Arial"/>
                  <a:cs typeface="Arial"/>
                  <a:sym typeface="Arial"/>
                </a:endParaRPr>
              </a:p>
            </p:txBody>
          </p:sp>
          <p:sp>
            <p:nvSpPr>
              <p:cNvPr id="640" name="Google Shape;640;p292"/>
              <p:cNvSpPr txBox="1"/>
              <p:nvPr/>
            </p:nvSpPr>
            <p:spPr>
              <a:xfrm>
                <a:off x="8178757" y="232570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Interactive Analytics</a:t>
                </a:r>
                <a:endParaRPr sz="1400" b="0" i="0" u="none" strike="noStrike" cap="none">
                  <a:solidFill>
                    <a:srgbClr val="000000"/>
                  </a:solidFill>
                  <a:latin typeface="Arial"/>
                  <a:ea typeface="Arial"/>
                  <a:cs typeface="Arial"/>
                  <a:sym typeface="Arial"/>
                </a:endParaRPr>
              </a:p>
            </p:txBody>
          </p:sp>
          <p:sp>
            <p:nvSpPr>
              <p:cNvPr id="641" name="Google Shape;641;p292"/>
              <p:cNvSpPr txBox="1"/>
              <p:nvPr/>
            </p:nvSpPr>
            <p:spPr>
              <a:xfrm>
                <a:off x="8178611" y="272734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642" name="Google Shape;642;p292"/>
              <p:cNvSpPr txBox="1"/>
              <p:nvPr/>
            </p:nvSpPr>
            <p:spPr>
              <a:xfrm>
                <a:off x="8180646" y="3128473"/>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643" name="Google Shape;643;p292"/>
              <p:cNvSpPr txBox="1"/>
              <p:nvPr/>
            </p:nvSpPr>
            <p:spPr>
              <a:xfrm>
                <a:off x="8181336" y="3405427"/>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644" name="Google Shape;644;p292"/>
              <p:cNvSpPr txBox="1"/>
              <p:nvPr/>
            </p:nvSpPr>
            <p:spPr>
              <a:xfrm>
                <a:off x="8179593" y="3683098"/>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HDFS, S3, NoSQL</a:t>
                </a:r>
                <a:endParaRPr sz="1400" b="0" i="0" u="none" strike="noStrike" cap="none">
                  <a:solidFill>
                    <a:srgbClr val="000000"/>
                  </a:solidFill>
                  <a:latin typeface="Arial"/>
                  <a:ea typeface="Arial"/>
                  <a:cs typeface="Arial"/>
                  <a:sym typeface="Arial"/>
                </a:endParaRPr>
              </a:p>
            </p:txBody>
          </p:sp>
          <p:sp>
            <p:nvSpPr>
              <p:cNvPr id="645" name="Google Shape;645;p292"/>
              <p:cNvSpPr txBox="1"/>
              <p:nvPr/>
            </p:nvSpPr>
            <p:spPr>
              <a:xfrm>
                <a:off x="8179010" y="407399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pic>
            <p:nvPicPr>
              <p:cNvPr id="646" name="Google Shape;646;p292" descr="A picture containing drawing&#10;&#10;Description automatically generated"/>
              <p:cNvPicPr preferRelativeResize="0"/>
              <p:nvPr/>
            </p:nvPicPr>
            <p:blipFill rotWithShape="1">
              <a:blip r:embed="rId11">
                <a:alphaModFix/>
              </a:blip>
              <a:srcRect/>
              <a:stretch/>
            </p:blipFill>
            <p:spPr>
              <a:xfrm>
                <a:off x="8012414" y="2046362"/>
                <a:ext cx="210499" cy="231549"/>
              </a:xfrm>
              <a:prstGeom prst="rect">
                <a:avLst/>
              </a:prstGeom>
              <a:noFill/>
              <a:ln>
                <a:noFill/>
              </a:ln>
            </p:spPr>
          </p:pic>
          <p:pic>
            <p:nvPicPr>
              <p:cNvPr id="647" name="Google Shape;647;p292" descr="A picture containing drawing&#10;&#10;Description automatically generated"/>
              <p:cNvPicPr preferRelativeResize="0"/>
              <p:nvPr/>
            </p:nvPicPr>
            <p:blipFill rotWithShape="1">
              <a:blip r:embed="rId12">
                <a:alphaModFix/>
              </a:blip>
              <a:srcRect/>
              <a:stretch/>
            </p:blipFill>
            <p:spPr>
              <a:xfrm>
                <a:off x="8017787" y="2418197"/>
                <a:ext cx="190239" cy="152191"/>
              </a:xfrm>
              <a:prstGeom prst="rect">
                <a:avLst/>
              </a:prstGeom>
              <a:noFill/>
              <a:ln>
                <a:noFill/>
              </a:ln>
            </p:spPr>
          </p:pic>
          <p:pic>
            <p:nvPicPr>
              <p:cNvPr id="648" name="Google Shape;648;p292" descr="A picture containing drawing&#10;&#10;Description automatically generated"/>
              <p:cNvPicPr preferRelativeResize="0"/>
              <p:nvPr/>
            </p:nvPicPr>
            <p:blipFill rotWithShape="1">
              <a:blip r:embed="rId5">
                <a:alphaModFix/>
              </a:blip>
              <a:srcRect/>
              <a:stretch/>
            </p:blipFill>
            <p:spPr>
              <a:xfrm>
                <a:off x="8048546" y="3758939"/>
                <a:ext cx="138748" cy="184997"/>
              </a:xfrm>
              <a:prstGeom prst="rect">
                <a:avLst/>
              </a:prstGeom>
              <a:noFill/>
              <a:ln>
                <a:noFill/>
              </a:ln>
            </p:spPr>
          </p:pic>
        </p:grpSp>
        <p:grpSp>
          <p:nvGrpSpPr>
            <p:cNvPr id="649" name="Google Shape;649;p292"/>
            <p:cNvGrpSpPr/>
            <p:nvPr/>
          </p:nvGrpSpPr>
          <p:grpSpPr>
            <a:xfrm>
              <a:off x="6830862" y="2844683"/>
              <a:ext cx="1048800" cy="594391"/>
              <a:chOff x="6933831" y="2800009"/>
              <a:chExt cx="1048800" cy="594391"/>
            </a:xfrm>
          </p:grpSpPr>
          <p:pic>
            <p:nvPicPr>
              <p:cNvPr id="650" name="Google Shape;650;p292" descr="Eye"/>
              <p:cNvPicPr preferRelativeResize="0"/>
              <p:nvPr/>
            </p:nvPicPr>
            <p:blipFill rotWithShape="1">
              <a:blip r:embed="rId13">
                <a:alphaModFix/>
              </a:blip>
              <a:srcRect/>
              <a:stretch/>
            </p:blipFill>
            <p:spPr>
              <a:xfrm>
                <a:off x="7224511" y="2800009"/>
                <a:ext cx="457200" cy="457200"/>
              </a:xfrm>
              <a:prstGeom prst="rect">
                <a:avLst/>
              </a:prstGeom>
              <a:noFill/>
              <a:ln>
                <a:noFill/>
              </a:ln>
            </p:spPr>
          </p:pic>
          <p:sp>
            <p:nvSpPr>
              <p:cNvPr id="651" name="Google Shape;651;p292"/>
              <p:cNvSpPr txBox="1"/>
              <p:nvPr/>
            </p:nvSpPr>
            <p:spPr>
              <a:xfrm>
                <a:off x="6933831" y="3114800"/>
                <a:ext cx="1048800" cy="27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Actionable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Context</a:t>
                </a:r>
                <a:endParaRPr sz="1800" b="1" i="0" u="none" strike="noStrike" cap="none">
                  <a:solidFill>
                    <a:schemeClr val="accent1"/>
                  </a:solidFill>
                  <a:latin typeface="Arial"/>
                  <a:ea typeface="Arial"/>
                  <a:cs typeface="Arial"/>
                  <a:sym typeface="Arial"/>
                </a:endParaRPr>
              </a:p>
            </p:txBody>
          </p:sp>
        </p:grpSp>
      </p:grpSp>
      <p:sp>
        <p:nvSpPr>
          <p:cNvPr id="652" name="Google Shape;652;p292"/>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Data Sources and Sinks</a:t>
            </a:r>
            <a:endParaRPr/>
          </a:p>
        </p:txBody>
      </p:sp>
      <p:grpSp>
        <p:nvGrpSpPr>
          <p:cNvPr id="653" name="Google Shape;653;p292"/>
          <p:cNvGrpSpPr/>
          <p:nvPr/>
        </p:nvGrpSpPr>
        <p:grpSpPr>
          <a:xfrm>
            <a:off x="2202660" y="1499437"/>
            <a:ext cx="4738680" cy="2703300"/>
            <a:chOff x="2202660" y="1499437"/>
            <a:chExt cx="4738680" cy="2703300"/>
          </a:xfrm>
        </p:grpSpPr>
        <p:sp>
          <p:nvSpPr>
            <p:cNvPr id="654" name="Google Shape;654;p292"/>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655" name="Google Shape;655;p292"/>
            <p:cNvGrpSpPr/>
            <p:nvPr/>
          </p:nvGrpSpPr>
          <p:grpSpPr>
            <a:xfrm>
              <a:off x="2306814" y="1893621"/>
              <a:ext cx="4526033" cy="1071776"/>
              <a:chOff x="2306814" y="1893621"/>
              <a:chExt cx="4526033" cy="1071776"/>
            </a:xfrm>
          </p:grpSpPr>
          <p:sp>
            <p:nvSpPr>
              <p:cNvPr id="656" name="Google Shape;656;p292"/>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657" name="Google Shape;657;p292"/>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658" name="Google Shape;658;p292"/>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659" name="Google Shape;659;p292"/>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660" name="Google Shape;660;p292"/>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292"/>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2" name="Google Shape;662;p292"/>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292"/>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p292"/>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292"/>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292"/>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p292"/>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68" name="Google Shape;668;p292"/>
              <p:cNvCxnSpPr>
                <a:stCxn id="661" idx="2"/>
                <a:endCxn id="660"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669" name="Google Shape;669;p292"/>
              <p:cNvCxnSpPr>
                <a:stCxn id="662" idx="2"/>
                <a:endCxn id="661"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670" name="Google Shape;670;p292"/>
              <p:cNvCxnSpPr>
                <a:stCxn id="663" idx="2"/>
                <a:endCxn id="661"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671" name="Google Shape;671;p292"/>
              <p:cNvCxnSpPr>
                <a:endCxn id="663"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672" name="Google Shape;672;p292"/>
              <p:cNvCxnSpPr>
                <a:stCxn id="664" idx="2"/>
                <a:endCxn id="662"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673" name="Google Shape;673;p292"/>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674" name="Google Shape;674;p292"/>
              <p:cNvCxnSpPr>
                <a:stCxn id="665" idx="3"/>
                <a:endCxn id="664"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675" name="Google Shape;675;p292"/>
              <p:cNvCxnSpPr>
                <a:stCxn id="666" idx="2"/>
                <a:endCxn id="664"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676" name="Google Shape;676;p292"/>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677" name="Google Shape;677;p292"/>
              <p:cNvCxnSpPr>
                <a:endCxn id="666"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678" name="Google Shape;678;p292"/>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292"/>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680" name="Google Shape;680;p292"/>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681" name="Google Shape;681;p292"/>
            <p:cNvGrpSpPr/>
            <p:nvPr/>
          </p:nvGrpSpPr>
          <p:grpSpPr>
            <a:xfrm>
              <a:off x="2306814" y="3024278"/>
              <a:ext cx="4522200" cy="1127218"/>
              <a:chOff x="2306814" y="3024278"/>
              <a:chExt cx="4522200" cy="1127218"/>
            </a:xfrm>
          </p:grpSpPr>
          <p:sp>
            <p:nvSpPr>
              <p:cNvPr id="682" name="Google Shape;682;p292"/>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83" name="Google Shape;683;p292"/>
              <p:cNvGrpSpPr/>
              <p:nvPr/>
            </p:nvGrpSpPr>
            <p:grpSpPr>
              <a:xfrm>
                <a:off x="3167171" y="3024278"/>
                <a:ext cx="2743479" cy="1127218"/>
                <a:chOff x="3167171" y="3024278"/>
                <a:chExt cx="2743479" cy="1127218"/>
              </a:xfrm>
            </p:grpSpPr>
            <p:pic>
              <p:nvPicPr>
                <p:cNvPr id="684" name="Google Shape;684;p292"/>
                <p:cNvPicPr preferRelativeResize="0"/>
                <p:nvPr/>
              </p:nvPicPr>
              <p:blipFill rotWithShape="1">
                <a:blip r:embed="rId14">
                  <a:alphaModFix/>
                </a:blip>
                <a:srcRect/>
                <a:stretch/>
              </p:blipFill>
              <p:spPr>
                <a:xfrm>
                  <a:off x="5216909" y="3450065"/>
                  <a:ext cx="295309" cy="295309"/>
                </a:xfrm>
                <a:prstGeom prst="rect">
                  <a:avLst/>
                </a:prstGeom>
                <a:noFill/>
                <a:ln>
                  <a:noFill/>
                </a:ln>
              </p:spPr>
            </p:pic>
            <p:pic>
              <p:nvPicPr>
                <p:cNvPr id="685" name="Google Shape;685;p292"/>
                <p:cNvPicPr preferRelativeResize="0"/>
                <p:nvPr/>
              </p:nvPicPr>
              <p:blipFill rotWithShape="1">
                <a:blip r:embed="rId14">
                  <a:alphaModFix/>
                </a:blip>
                <a:srcRect/>
                <a:stretch/>
              </p:blipFill>
              <p:spPr>
                <a:xfrm>
                  <a:off x="3580466" y="3450065"/>
                  <a:ext cx="295309" cy="295309"/>
                </a:xfrm>
                <a:prstGeom prst="rect">
                  <a:avLst/>
                </a:prstGeom>
                <a:noFill/>
                <a:ln>
                  <a:noFill/>
                </a:ln>
              </p:spPr>
            </p:pic>
            <p:cxnSp>
              <p:nvCxnSpPr>
                <p:cNvPr id="686" name="Google Shape;686;p292"/>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687" name="Google Shape;687;p292" descr="Circles with lines"/>
                <p:cNvPicPr preferRelativeResize="0"/>
                <p:nvPr/>
              </p:nvPicPr>
              <p:blipFill rotWithShape="1">
                <a:blip r:embed="rId15">
                  <a:alphaModFix/>
                </a:blip>
                <a:srcRect/>
                <a:stretch/>
              </p:blipFill>
              <p:spPr>
                <a:xfrm>
                  <a:off x="4783433" y="3024278"/>
                  <a:ext cx="1127217" cy="1127218"/>
                </a:xfrm>
                <a:prstGeom prst="rect">
                  <a:avLst/>
                </a:prstGeom>
                <a:noFill/>
                <a:ln>
                  <a:noFill/>
                </a:ln>
              </p:spPr>
            </p:pic>
            <p:pic>
              <p:nvPicPr>
                <p:cNvPr id="688" name="Google Shape;688;p292" descr="Circles with lines"/>
                <p:cNvPicPr preferRelativeResize="0"/>
                <p:nvPr/>
              </p:nvPicPr>
              <p:blipFill rotWithShape="1">
                <a:blip r:embed="rId15">
                  <a:alphaModFix/>
                </a:blip>
                <a:srcRect/>
                <a:stretch/>
              </p:blipFill>
              <p:spPr>
                <a:xfrm>
                  <a:off x="3167171" y="3024278"/>
                  <a:ext cx="1127217" cy="1127218"/>
                </a:xfrm>
                <a:prstGeom prst="rect">
                  <a:avLst/>
                </a:prstGeom>
                <a:noFill/>
                <a:ln>
                  <a:noFill/>
                </a:ln>
              </p:spPr>
            </p:pic>
          </p:grpSp>
          <p:pic>
            <p:nvPicPr>
              <p:cNvPr id="689" name="Google Shape;689;p292" descr="A picture containing building, room, scene&#10;&#10;Description automatically generated"/>
              <p:cNvPicPr preferRelativeResize="0"/>
              <p:nvPr/>
            </p:nvPicPr>
            <p:blipFill rotWithShape="1">
              <a:blip r:embed="rId6">
                <a:alphaModFix/>
              </a:blip>
              <a:srcRect/>
              <a:stretch/>
            </p:blipFill>
            <p:spPr>
              <a:xfrm>
                <a:off x="6109207" y="3484243"/>
                <a:ext cx="274660" cy="360256"/>
              </a:xfrm>
              <a:prstGeom prst="rect">
                <a:avLst/>
              </a:prstGeom>
              <a:noFill/>
              <a:ln>
                <a:noFill/>
              </a:ln>
            </p:spPr>
          </p:pic>
          <p:sp>
            <p:nvSpPr>
              <p:cNvPr id="690" name="Google Shape;690;p292"/>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691" name="Google Shape;691;p292"/>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692" name="Google Shape;692;p292"/>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93"/>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Interfaces</a:t>
            </a:r>
            <a:endParaRPr/>
          </a:p>
        </p:txBody>
      </p:sp>
      <p:grpSp>
        <p:nvGrpSpPr>
          <p:cNvPr id="698" name="Google Shape;698;p293"/>
          <p:cNvGrpSpPr/>
          <p:nvPr/>
        </p:nvGrpSpPr>
        <p:grpSpPr>
          <a:xfrm>
            <a:off x="2202660" y="1499437"/>
            <a:ext cx="4738680" cy="2703300"/>
            <a:chOff x="2202660" y="1499437"/>
            <a:chExt cx="4738680" cy="2703300"/>
          </a:xfrm>
        </p:grpSpPr>
        <p:sp>
          <p:nvSpPr>
            <p:cNvPr id="699" name="Google Shape;699;p293"/>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700" name="Google Shape;700;p293"/>
            <p:cNvGrpSpPr/>
            <p:nvPr/>
          </p:nvGrpSpPr>
          <p:grpSpPr>
            <a:xfrm>
              <a:off x="2306814" y="1893621"/>
              <a:ext cx="4526033" cy="1071776"/>
              <a:chOff x="2306814" y="1893621"/>
              <a:chExt cx="4526033" cy="1071776"/>
            </a:xfrm>
          </p:grpSpPr>
          <p:sp>
            <p:nvSpPr>
              <p:cNvPr id="701" name="Google Shape;701;p293"/>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702" name="Google Shape;702;p293"/>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703" name="Google Shape;703;p293"/>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704" name="Google Shape;704;p293"/>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705" name="Google Shape;705;p293"/>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293"/>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7" name="Google Shape;707;p293"/>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8" name="Google Shape;708;p293"/>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293"/>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293"/>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293"/>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293"/>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13" name="Google Shape;713;p293"/>
              <p:cNvCxnSpPr>
                <a:stCxn id="706" idx="2"/>
                <a:endCxn id="705"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714" name="Google Shape;714;p293"/>
              <p:cNvCxnSpPr>
                <a:stCxn id="707" idx="2"/>
                <a:endCxn id="706"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715" name="Google Shape;715;p293"/>
              <p:cNvCxnSpPr>
                <a:stCxn id="708" idx="2"/>
                <a:endCxn id="706"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716" name="Google Shape;716;p293"/>
              <p:cNvCxnSpPr>
                <a:endCxn id="708"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717" name="Google Shape;717;p293"/>
              <p:cNvCxnSpPr>
                <a:stCxn id="709" idx="2"/>
                <a:endCxn id="707"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718" name="Google Shape;718;p293"/>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719" name="Google Shape;719;p293"/>
              <p:cNvCxnSpPr>
                <a:stCxn id="710" idx="3"/>
                <a:endCxn id="709"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720" name="Google Shape;720;p293"/>
              <p:cNvCxnSpPr>
                <a:stCxn id="711" idx="2"/>
                <a:endCxn id="709"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721" name="Google Shape;721;p293"/>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722" name="Google Shape;722;p293"/>
              <p:cNvCxnSpPr>
                <a:endCxn id="711"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723" name="Google Shape;723;p293"/>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4" name="Google Shape;724;p293"/>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725" name="Google Shape;725;p293"/>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726" name="Google Shape;726;p293"/>
            <p:cNvGrpSpPr/>
            <p:nvPr/>
          </p:nvGrpSpPr>
          <p:grpSpPr>
            <a:xfrm>
              <a:off x="2306814" y="3024278"/>
              <a:ext cx="4522200" cy="1127218"/>
              <a:chOff x="2306814" y="3024278"/>
              <a:chExt cx="4522200" cy="1127218"/>
            </a:xfrm>
          </p:grpSpPr>
          <p:sp>
            <p:nvSpPr>
              <p:cNvPr id="727" name="Google Shape;727;p293"/>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728" name="Google Shape;728;p293"/>
              <p:cNvGrpSpPr/>
              <p:nvPr/>
            </p:nvGrpSpPr>
            <p:grpSpPr>
              <a:xfrm>
                <a:off x="3167171" y="3024278"/>
                <a:ext cx="2743479" cy="1127218"/>
                <a:chOff x="3167171" y="3024278"/>
                <a:chExt cx="2743479" cy="1127218"/>
              </a:xfrm>
            </p:grpSpPr>
            <p:pic>
              <p:nvPicPr>
                <p:cNvPr id="729" name="Google Shape;729;p293"/>
                <p:cNvPicPr preferRelativeResize="0"/>
                <p:nvPr/>
              </p:nvPicPr>
              <p:blipFill rotWithShape="1">
                <a:blip r:embed="rId3">
                  <a:alphaModFix/>
                </a:blip>
                <a:srcRect/>
                <a:stretch/>
              </p:blipFill>
              <p:spPr>
                <a:xfrm>
                  <a:off x="5216909" y="3450065"/>
                  <a:ext cx="295309" cy="295309"/>
                </a:xfrm>
                <a:prstGeom prst="rect">
                  <a:avLst/>
                </a:prstGeom>
                <a:noFill/>
                <a:ln>
                  <a:noFill/>
                </a:ln>
              </p:spPr>
            </p:pic>
            <p:pic>
              <p:nvPicPr>
                <p:cNvPr id="730" name="Google Shape;730;p293"/>
                <p:cNvPicPr preferRelativeResize="0"/>
                <p:nvPr/>
              </p:nvPicPr>
              <p:blipFill rotWithShape="1">
                <a:blip r:embed="rId3">
                  <a:alphaModFix/>
                </a:blip>
                <a:srcRect/>
                <a:stretch/>
              </p:blipFill>
              <p:spPr>
                <a:xfrm>
                  <a:off x="3580466" y="3450065"/>
                  <a:ext cx="295309" cy="295309"/>
                </a:xfrm>
                <a:prstGeom prst="rect">
                  <a:avLst/>
                </a:prstGeom>
                <a:noFill/>
                <a:ln>
                  <a:noFill/>
                </a:ln>
              </p:spPr>
            </p:pic>
            <p:cxnSp>
              <p:nvCxnSpPr>
                <p:cNvPr id="731" name="Google Shape;731;p293"/>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732" name="Google Shape;732;p293" descr="Circles with lines"/>
                <p:cNvPicPr preferRelativeResize="0"/>
                <p:nvPr/>
              </p:nvPicPr>
              <p:blipFill rotWithShape="1">
                <a:blip r:embed="rId4">
                  <a:alphaModFix/>
                </a:blip>
                <a:srcRect/>
                <a:stretch/>
              </p:blipFill>
              <p:spPr>
                <a:xfrm>
                  <a:off x="4783433" y="3024278"/>
                  <a:ext cx="1127217" cy="1127218"/>
                </a:xfrm>
                <a:prstGeom prst="rect">
                  <a:avLst/>
                </a:prstGeom>
                <a:noFill/>
                <a:ln>
                  <a:noFill/>
                </a:ln>
              </p:spPr>
            </p:pic>
            <p:pic>
              <p:nvPicPr>
                <p:cNvPr id="733" name="Google Shape;733;p293" descr="Circles with lines"/>
                <p:cNvPicPr preferRelativeResize="0"/>
                <p:nvPr/>
              </p:nvPicPr>
              <p:blipFill rotWithShape="1">
                <a:blip r:embed="rId4">
                  <a:alphaModFix/>
                </a:blip>
                <a:srcRect/>
                <a:stretch/>
              </p:blipFill>
              <p:spPr>
                <a:xfrm>
                  <a:off x="3167171" y="3024278"/>
                  <a:ext cx="1127217" cy="1127218"/>
                </a:xfrm>
                <a:prstGeom prst="rect">
                  <a:avLst/>
                </a:prstGeom>
                <a:noFill/>
                <a:ln>
                  <a:noFill/>
                </a:ln>
              </p:spPr>
            </p:pic>
          </p:grpSp>
          <p:pic>
            <p:nvPicPr>
              <p:cNvPr id="734" name="Google Shape;734;p293" descr="A picture containing building, room, scene&#10;&#10;Description automatically generated"/>
              <p:cNvPicPr preferRelativeResize="0"/>
              <p:nvPr/>
            </p:nvPicPr>
            <p:blipFill rotWithShape="1">
              <a:blip r:embed="rId5">
                <a:alphaModFix/>
              </a:blip>
              <a:srcRect/>
              <a:stretch/>
            </p:blipFill>
            <p:spPr>
              <a:xfrm>
                <a:off x="6109207" y="3484243"/>
                <a:ext cx="274660" cy="360256"/>
              </a:xfrm>
              <a:prstGeom prst="rect">
                <a:avLst/>
              </a:prstGeom>
              <a:noFill/>
              <a:ln>
                <a:noFill/>
              </a:ln>
            </p:spPr>
          </p:pic>
          <p:sp>
            <p:nvSpPr>
              <p:cNvPr id="735" name="Google Shape;735;p293"/>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736" name="Google Shape;736;p293"/>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737" name="Google Shape;737;p293"/>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grpSp>
        <p:nvGrpSpPr>
          <p:cNvPr id="738" name="Google Shape;738;p293"/>
          <p:cNvGrpSpPr/>
          <p:nvPr/>
        </p:nvGrpSpPr>
        <p:grpSpPr>
          <a:xfrm>
            <a:off x="1861957" y="19128"/>
            <a:ext cx="5411913" cy="1350593"/>
            <a:chOff x="1753559" y="1254370"/>
            <a:chExt cx="5411913" cy="1350593"/>
          </a:xfrm>
        </p:grpSpPr>
        <p:grpSp>
          <p:nvGrpSpPr>
            <p:cNvPr id="739" name="Google Shape;739;p293"/>
            <p:cNvGrpSpPr/>
            <p:nvPr/>
          </p:nvGrpSpPr>
          <p:grpSpPr>
            <a:xfrm>
              <a:off x="1753559" y="1521024"/>
              <a:ext cx="5411913" cy="1083939"/>
              <a:chOff x="1753559" y="1521024"/>
              <a:chExt cx="5411913" cy="1083939"/>
            </a:xfrm>
          </p:grpSpPr>
          <p:sp>
            <p:nvSpPr>
              <p:cNvPr id="740" name="Google Shape;740;p293"/>
              <p:cNvSpPr/>
              <p:nvPr/>
            </p:nvSpPr>
            <p:spPr>
              <a:xfrm>
                <a:off x="1753559" y="1521024"/>
                <a:ext cx="5411913" cy="1083939"/>
              </a:xfrm>
              <a:prstGeom prst="roundRect">
                <a:avLst>
                  <a:gd name="adj" fmla="val 121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7450"/>
                  </a:schemeClr>
                </a:outerShdw>
              </a:effectLst>
            </p:spPr>
            <p:txBody>
              <a:bodyPr spcFirstLastPara="1" wrap="square" lIns="36000" tIns="91425" rIns="36000" bIns="0" anchor="t" anchorCtr="1">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nvGrpSpPr>
              <p:cNvPr id="741" name="Google Shape;741;p293"/>
              <p:cNvGrpSpPr/>
              <p:nvPr/>
            </p:nvGrpSpPr>
            <p:grpSpPr>
              <a:xfrm>
                <a:off x="5578247" y="1577973"/>
                <a:ext cx="694945" cy="969523"/>
                <a:chOff x="5601639" y="1577973"/>
                <a:chExt cx="694945" cy="969523"/>
              </a:xfrm>
            </p:grpSpPr>
            <p:sp>
              <p:nvSpPr>
                <p:cNvPr id="742" name="Google Shape;742;p293"/>
                <p:cNvSpPr/>
                <p:nvPr/>
              </p:nvSpPr>
              <p:spPr>
                <a:xfrm>
                  <a:off x="5601640"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43" name="Google Shape;743;p293"/>
                <p:cNvSpPr/>
                <p:nvPr/>
              </p:nvSpPr>
              <p:spPr>
                <a:xfrm>
                  <a:off x="5601639" y="2020027"/>
                  <a:ext cx="694944" cy="527469"/>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Go Client</a:t>
                  </a:r>
                  <a:endParaRPr sz="1100" b="0" i="0" u="none" strike="noStrike" cap="none">
                    <a:solidFill>
                      <a:schemeClr val="dk1"/>
                    </a:solidFill>
                    <a:latin typeface="Arial"/>
                    <a:ea typeface="Arial"/>
                    <a:cs typeface="Arial"/>
                    <a:sym typeface="Arial"/>
                  </a:endParaRPr>
                </a:p>
              </p:txBody>
            </p:sp>
          </p:grpSp>
          <p:grpSp>
            <p:nvGrpSpPr>
              <p:cNvPr id="744" name="Google Shape;744;p293"/>
              <p:cNvGrpSpPr/>
              <p:nvPr/>
            </p:nvGrpSpPr>
            <p:grpSpPr>
              <a:xfrm>
                <a:off x="6310243" y="1579836"/>
                <a:ext cx="694945" cy="967660"/>
                <a:chOff x="6318395" y="1579836"/>
                <a:chExt cx="694945" cy="967660"/>
              </a:xfrm>
            </p:grpSpPr>
            <p:sp>
              <p:nvSpPr>
                <p:cNvPr id="745" name="Google Shape;745;p293"/>
                <p:cNvSpPr/>
                <p:nvPr/>
              </p:nvSpPr>
              <p:spPr>
                <a:xfrm>
                  <a:off x="6318396" y="1579836"/>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Analytics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Client</a:t>
                  </a:r>
                  <a:endParaRPr sz="1100" b="0" i="0" u="none" strike="noStrike" cap="none">
                    <a:solidFill>
                      <a:schemeClr val="dk1"/>
                    </a:solidFill>
                    <a:latin typeface="Arial"/>
                    <a:ea typeface="Arial"/>
                    <a:cs typeface="Arial"/>
                    <a:sym typeface="Arial"/>
                  </a:endParaRPr>
                </a:p>
              </p:txBody>
            </p:sp>
            <p:sp>
              <p:nvSpPr>
                <p:cNvPr id="746" name="Google Shape;746;p293"/>
                <p:cNvSpPr/>
                <p:nvPr/>
              </p:nvSpPr>
              <p:spPr>
                <a:xfrm>
                  <a:off x="6318395" y="2021890"/>
                  <a:ext cx="694944" cy="525606"/>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JDBC</a:t>
                  </a:r>
                  <a:endParaRPr sz="1100" b="0" i="0" u="none" strike="noStrike" cap="none">
                    <a:solidFill>
                      <a:schemeClr val="dk1"/>
                    </a:solidFill>
                    <a:latin typeface="Arial"/>
                    <a:ea typeface="Arial"/>
                    <a:cs typeface="Arial"/>
                    <a:sym typeface="Arial"/>
                  </a:endParaRPr>
                </a:p>
              </p:txBody>
            </p:sp>
          </p:grpSp>
          <p:grpSp>
            <p:nvGrpSpPr>
              <p:cNvPr id="747" name="Google Shape;747;p293"/>
              <p:cNvGrpSpPr/>
              <p:nvPr/>
            </p:nvGrpSpPr>
            <p:grpSpPr>
              <a:xfrm>
                <a:off x="1919547" y="1577974"/>
                <a:ext cx="694947" cy="970503"/>
                <a:chOff x="1912459" y="1568547"/>
                <a:chExt cx="694947" cy="970503"/>
              </a:xfrm>
            </p:grpSpPr>
            <p:sp>
              <p:nvSpPr>
                <p:cNvPr id="748" name="Google Shape;748;p293"/>
                <p:cNvSpPr/>
                <p:nvPr/>
              </p:nvSpPr>
              <p:spPr>
                <a:xfrm>
                  <a:off x="1912462" y="1568547"/>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49" name="Google Shape;749;p293"/>
                <p:cNvSpPr/>
                <p:nvPr/>
              </p:nvSpPr>
              <p:spPr>
                <a:xfrm>
                  <a:off x="1912461" y="2010601"/>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Java Client</a:t>
                  </a:r>
                  <a:endParaRPr sz="1100" b="0" i="0" u="none" strike="noStrike" cap="none">
                    <a:solidFill>
                      <a:schemeClr val="dk1"/>
                    </a:solidFill>
                    <a:latin typeface="Arial"/>
                    <a:ea typeface="Arial"/>
                    <a:cs typeface="Arial"/>
                    <a:sym typeface="Arial"/>
                  </a:endParaRPr>
                </a:p>
              </p:txBody>
            </p:sp>
            <p:sp>
              <p:nvSpPr>
                <p:cNvPr id="750" name="Google Shape;750;p293"/>
                <p:cNvSpPr/>
                <p:nvPr/>
              </p:nvSpPr>
              <p:spPr>
                <a:xfrm>
                  <a:off x="1912461" y="240189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751" name="Google Shape;751;p293"/>
                <p:cNvSpPr/>
                <p:nvPr/>
              </p:nvSpPr>
              <p:spPr>
                <a:xfrm>
                  <a:off x="1912459" y="224102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752" name="Google Shape;752;p293"/>
              <p:cNvGrpSpPr/>
              <p:nvPr/>
            </p:nvGrpSpPr>
            <p:grpSpPr>
              <a:xfrm>
                <a:off x="2652216" y="1577973"/>
                <a:ext cx="696359" cy="970501"/>
                <a:chOff x="2645128" y="1577973"/>
                <a:chExt cx="696359" cy="970501"/>
              </a:xfrm>
            </p:grpSpPr>
            <p:sp>
              <p:nvSpPr>
                <p:cNvPr id="753" name="Google Shape;753;p293"/>
                <p:cNvSpPr/>
                <p:nvPr/>
              </p:nvSpPr>
              <p:spPr>
                <a:xfrm>
                  <a:off x="26451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54" name="Google Shape;754;p293"/>
                <p:cNvSpPr/>
                <p:nvPr/>
              </p:nvSpPr>
              <p:spPr>
                <a:xfrm>
                  <a:off x="2645129"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C#/.Net Client</a:t>
                  </a:r>
                  <a:endParaRPr sz="1100" b="0" i="0" u="none" strike="noStrike" cap="none">
                    <a:solidFill>
                      <a:schemeClr val="dk1"/>
                    </a:solidFill>
                    <a:latin typeface="Arial"/>
                    <a:ea typeface="Arial"/>
                    <a:cs typeface="Arial"/>
                    <a:sym typeface="Arial"/>
                  </a:endParaRPr>
                </a:p>
              </p:txBody>
            </p:sp>
            <p:sp>
              <p:nvSpPr>
                <p:cNvPr id="755" name="Google Shape;755;p293"/>
                <p:cNvSpPr/>
                <p:nvPr/>
              </p:nvSpPr>
              <p:spPr>
                <a:xfrm>
                  <a:off x="2646543" y="241131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756" name="Google Shape;756;p293"/>
                <p:cNvSpPr/>
                <p:nvPr/>
              </p:nvSpPr>
              <p:spPr>
                <a:xfrm>
                  <a:off x="2646541" y="2250448"/>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757" name="Google Shape;757;p293"/>
              <p:cNvGrpSpPr/>
              <p:nvPr/>
            </p:nvGrpSpPr>
            <p:grpSpPr>
              <a:xfrm>
                <a:off x="3383349" y="1577973"/>
                <a:ext cx="696561" cy="970502"/>
                <a:chOff x="3376261" y="1577973"/>
                <a:chExt cx="696561" cy="970502"/>
              </a:xfrm>
            </p:grpSpPr>
            <p:sp>
              <p:nvSpPr>
                <p:cNvPr id="758" name="Google Shape;758;p293"/>
                <p:cNvSpPr/>
                <p:nvPr/>
              </p:nvSpPr>
              <p:spPr>
                <a:xfrm>
                  <a:off x="3376262"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59" name="Google Shape;759;p293"/>
                <p:cNvSpPr/>
                <p:nvPr/>
              </p:nvSpPr>
              <p:spPr>
                <a:xfrm>
                  <a:off x="3376261"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 Client</a:t>
                  </a:r>
                  <a:endParaRPr sz="1100" b="0" i="0" u="none" strike="noStrike" cap="none">
                    <a:solidFill>
                      <a:schemeClr val="dk1"/>
                    </a:solidFill>
                    <a:latin typeface="Arial"/>
                    <a:ea typeface="Arial"/>
                    <a:cs typeface="Arial"/>
                    <a:sym typeface="Arial"/>
                  </a:endParaRPr>
                </a:p>
              </p:txBody>
            </p:sp>
            <p:sp>
              <p:nvSpPr>
                <p:cNvPr id="760" name="Google Shape;760;p293"/>
                <p:cNvSpPr/>
                <p:nvPr/>
              </p:nvSpPr>
              <p:spPr>
                <a:xfrm>
                  <a:off x="3377878" y="2411315"/>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761" name="Google Shape;761;p293"/>
                <p:cNvSpPr/>
                <p:nvPr/>
              </p:nvSpPr>
              <p:spPr>
                <a:xfrm>
                  <a:off x="337787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762" name="Google Shape;762;p293"/>
              <p:cNvGrpSpPr/>
              <p:nvPr/>
            </p:nvGrpSpPr>
            <p:grpSpPr>
              <a:xfrm>
                <a:off x="4110731" y="1577973"/>
                <a:ext cx="699219" cy="970504"/>
                <a:chOff x="4107453" y="1577973"/>
                <a:chExt cx="699219" cy="970504"/>
              </a:xfrm>
            </p:grpSpPr>
            <p:sp>
              <p:nvSpPr>
                <p:cNvPr id="763" name="Google Shape;763;p293"/>
                <p:cNvSpPr/>
                <p:nvPr/>
              </p:nvSpPr>
              <p:spPr>
                <a:xfrm>
                  <a:off x="41117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64" name="Google Shape;764;p293"/>
                <p:cNvSpPr/>
                <p:nvPr/>
              </p:nvSpPr>
              <p:spPr>
                <a:xfrm>
                  <a:off x="4111728"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JS Client</a:t>
                  </a:r>
                  <a:endParaRPr sz="1100" b="0" i="0" u="none" strike="noStrike" cap="none">
                    <a:solidFill>
                      <a:schemeClr val="dk1"/>
                    </a:solidFill>
                    <a:latin typeface="Arial"/>
                    <a:ea typeface="Arial"/>
                    <a:cs typeface="Arial"/>
                    <a:sym typeface="Arial"/>
                  </a:endParaRPr>
                </a:p>
              </p:txBody>
            </p:sp>
            <p:sp>
              <p:nvSpPr>
                <p:cNvPr id="765" name="Google Shape;765;p293"/>
                <p:cNvSpPr/>
                <p:nvPr/>
              </p:nvSpPr>
              <p:spPr>
                <a:xfrm>
                  <a:off x="4107455"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766" name="Google Shape;766;p293"/>
                <p:cNvSpPr/>
                <p:nvPr/>
              </p:nvSpPr>
              <p:spPr>
                <a:xfrm>
                  <a:off x="4107453"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767" name="Google Shape;767;p293"/>
              <p:cNvGrpSpPr/>
              <p:nvPr/>
            </p:nvGrpSpPr>
            <p:grpSpPr>
              <a:xfrm>
                <a:off x="4841044" y="1577971"/>
                <a:ext cx="699220" cy="970506"/>
                <a:chOff x="4849196" y="1577971"/>
                <a:chExt cx="699220" cy="970506"/>
              </a:xfrm>
            </p:grpSpPr>
            <p:sp>
              <p:nvSpPr>
                <p:cNvPr id="768" name="Google Shape;768;p293"/>
                <p:cNvSpPr/>
                <p:nvPr/>
              </p:nvSpPr>
              <p:spPr>
                <a:xfrm>
                  <a:off x="4853472" y="1577971"/>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769" name="Google Shape;769;p293"/>
                <p:cNvSpPr/>
                <p:nvPr/>
              </p:nvSpPr>
              <p:spPr>
                <a:xfrm>
                  <a:off x="4853471"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Python Client</a:t>
                  </a:r>
                  <a:endParaRPr sz="1100" b="0" i="0" u="none" strike="noStrike" cap="none">
                    <a:solidFill>
                      <a:schemeClr val="dk1"/>
                    </a:solidFill>
                    <a:latin typeface="Arial"/>
                    <a:ea typeface="Arial"/>
                    <a:cs typeface="Arial"/>
                    <a:sym typeface="Arial"/>
                  </a:endParaRPr>
                </a:p>
              </p:txBody>
            </p:sp>
            <p:sp>
              <p:nvSpPr>
                <p:cNvPr id="770" name="Google Shape;770;p293"/>
                <p:cNvSpPr/>
                <p:nvPr/>
              </p:nvSpPr>
              <p:spPr>
                <a:xfrm>
                  <a:off x="4849198"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771" name="Google Shape;771;p293"/>
                <p:cNvSpPr/>
                <p:nvPr/>
              </p:nvSpPr>
              <p:spPr>
                <a:xfrm>
                  <a:off x="484919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sp>
          <p:nvSpPr>
            <p:cNvPr id="772" name="Google Shape;772;p293"/>
            <p:cNvSpPr/>
            <p:nvPr/>
          </p:nvSpPr>
          <p:spPr>
            <a:xfrm>
              <a:off x="3617239" y="1254370"/>
              <a:ext cx="16898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2"/>
                  </a:solidFill>
                  <a:latin typeface="Arial"/>
                  <a:ea typeface="Arial"/>
                  <a:cs typeface="Arial"/>
                  <a:sym typeface="Arial"/>
                </a:rPr>
                <a:t>End User Applications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94"/>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Systems of Record</a:t>
            </a:r>
            <a:endParaRPr/>
          </a:p>
        </p:txBody>
      </p:sp>
      <p:grpSp>
        <p:nvGrpSpPr>
          <p:cNvPr id="778" name="Google Shape;778;p294"/>
          <p:cNvGrpSpPr/>
          <p:nvPr/>
        </p:nvGrpSpPr>
        <p:grpSpPr>
          <a:xfrm>
            <a:off x="2202660" y="1499437"/>
            <a:ext cx="4738680" cy="2703300"/>
            <a:chOff x="2202660" y="1499437"/>
            <a:chExt cx="4738680" cy="2703300"/>
          </a:xfrm>
        </p:grpSpPr>
        <p:sp>
          <p:nvSpPr>
            <p:cNvPr id="779" name="Google Shape;779;p294"/>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780" name="Google Shape;780;p294"/>
            <p:cNvGrpSpPr/>
            <p:nvPr/>
          </p:nvGrpSpPr>
          <p:grpSpPr>
            <a:xfrm>
              <a:off x="2306814" y="1893621"/>
              <a:ext cx="4526033" cy="1071776"/>
              <a:chOff x="2306814" y="1893621"/>
              <a:chExt cx="4526033" cy="1071776"/>
            </a:xfrm>
          </p:grpSpPr>
          <p:sp>
            <p:nvSpPr>
              <p:cNvPr id="781" name="Google Shape;781;p294"/>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782" name="Google Shape;782;p294"/>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783" name="Google Shape;783;p294"/>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784" name="Google Shape;784;p294"/>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785" name="Google Shape;785;p294"/>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6" name="Google Shape;786;p294"/>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7" name="Google Shape;787;p294"/>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8" name="Google Shape;788;p294"/>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9" name="Google Shape;789;p294"/>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0" name="Google Shape;790;p294"/>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1" name="Google Shape;791;p294"/>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2" name="Google Shape;792;p294"/>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93" name="Google Shape;793;p294"/>
              <p:cNvCxnSpPr>
                <a:stCxn id="786" idx="2"/>
                <a:endCxn id="785"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794" name="Google Shape;794;p294"/>
              <p:cNvCxnSpPr>
                <a:stCxn id="787" idx="2"/>
                <a:endCxn id="786"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795" name="Google Shape;795;p294"/>
              <p:cNvCxnSpPr>
                <a:stCxn id="788" idx="2"/>
                <a:endCxn id="786"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796" name="Google Shape;796;p294"/>
              <p:cNvCxnSpPr>
                <a:endCxn id="788"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797" name="Google Shape;797;p294"/>
              <p:cNvCxnSpPr>
                <a:stCxn id="789" idx="2"/>
                <a:endCxn id="787"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798" name="Google Shape;798;p294"/>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799" name="Google Shape;799;p294"/>
              <p:cNvCxnSpPr>
                <a:stCxn id="790" idx="3"/>
                <a:endCxn id="789"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800" name="Google Shape;800;p294"/>
              <p:cNvCxnSpPr>
                <a:stCxn id="791" idx="2"/>
                <a:endCxn id="789"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801" name="Google Shape;801;p294"/>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802" name="Google Shape;802;p294"/>
              <p:cNvCxnSpPr>
                <a:endCxn id="791"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803" name="Google Shape;803;p294"/>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4" name="Google Shape;804;p294"/>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805" name="Google Shape;805;p294"/>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806" name="Google Shape;806;p294"/>
            <p:cNvGrpSpPr/>
            <p:nvPr/>
          </p:nvGrpSpPr>
          <p:grpSpPr>
            <a:xfrm>
              <a:off x="2306814" y="3024278"/>
              <a:ext cx="4522200" cy="1127218"/>
              <a:chOff x="2306814" y="3024278"/>
              <a:chExt cx="4522200" cy="1127218"/>
            </a:xfrm>
          </p:grpSpPr>
          <p:sp>
            <p:nvSpPr>
              <p:cNvPr id="807" name="Google Shape;807;p294"/>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08" name="Google Shape;808;p294"/>
              <p:cNvGrpSpPr/>
              <p:nvPr/>
            </p:nvGrpSpPr>
            <p:grpSpPr>
              <a:xfrm>
                <a:off x="3167171" y="3024278"/>
                <a:ext cx="2743479" cy="1127218"/>
                <a:chOff x="3167171" y="3024278"/>
                <a:chExt cx="2743479" cy="1127218"/>
              </a:xfrm>
            </p:grpSpPr>
            <p:pic>
              <p:nvPicPr>
                <p:cNvPr id="809" name="Google Shape;809;p294"/>
                <p:cNvPicPr preferRelativeResize="0"/>
                <p:nvPr/>
              </p:nvPicPr>
              <p:blipFill rotWithShape="1">
                <a:blip r:embed="rId3">
                  <a:alphaModFix/>
                </a:blip>
                <a:srcRect/>
                <a:stretch/>
              </p:blipFill>
              <p:spPr>
                <a:xfrm>
                  <a:off x="5216909" y="3450065"/>
                  <a:ext cx="295309" cy="295309"/>
                </a:xfrm>
                <a:prstGeom prst="rect">
                  <a:avLst/>
                </a:prstGeom>
                <a:noFill/>
                <a:ln>
                  <a:noFill/>
                </a:ln>
              </p:spPr>
            </p:pic>
            <p:pic>
              <p:nvPicPr>
                <p:cNvPr id="810" name="Google Shape;810;p294"/>
                <p:cNvPicPr preferRelativeResize="0"/>
                <p:nvPr/>
              </p:nvPicPr>
              <p:blipFill rotWithShape="1">
                <a:blip r:embed="rId3">
                  <a:alphaModFix/>
                </a:blip>
                <a:srcRect/>
                <a:stretch/>
              </p:blipFill>
              <p:spPr>
                <a:xfrm>
                  <a:off x="3580466" y="3450065"/>
                  <a:ext cx="295309" cy="295309"/>
                </a:xfrm>
                <a:prstGeom prst="rect">
                  <a:avLst/>
                </a:prstGeom>
                <a:noFill/>
                <a:ln>
                  <a:noFill/>
                </a:ln>
              </p:spPr>
            </p:pic>
            <p:cxnSp>
              <p:nvCxnSpPr>
                <p:cNvPr id="811" name="Google Shape;811;p294"/>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812" name="Google Shape;812;p294" descr="Circles with lines"/>
                <p:cNvPicPr preferRelativeResize="0"/>
                <p:nvPr/>
              </p:nvPicPr>
              <p:blipFill rotWithShape="1">
                <a:blip r:embed="rId4">
                  <a:alphaModFix/>
                </a:blip>
                <a:srcRect/>
                <a:stretch/>
              </p:blipFill>
              <p:spPr>
                <a:xfrm>
                  <a:off x="4783433" y="3024278"/>
                  <a:ext cx="1127217" cy="1127218"/>
                </a:xfrm>
                <a:prstGeom prst="rect">
                  <a:avLst/>
                </a:prstGeom>
                <a:noFill/>
                <a:ln>
                  <a:noFill/>
                </a:ln>
              </p:spPr>
            </p:pic>
            <p:pic>
              <p:nvPicPr>
                <p:cNvPr id="813" name="Google Shape;813;p294" descr="Circles with lines"/>
                <p:cNvPicPr preferRelativeResize="0"/>
                <p:nvPr/>
              </p:nvPicPr>
              <p:blipFill rotWithShape="1">
                <a:blip r:embed="rId4">
                  <a:alphaModFix/>
                </a:blip>
                <a:srcRect/>
                <a:stretch/>
              </p:blipFill>
              <p:spPr>
                <a:xfrm>
                  <a:off x="3167171" y="3024278"/>
                  <a:ext cx="1127217" cy="1127218"/>
                </a:xfrm>
                <a:prstGeom prst="rect">
                  <a:avLst/>
                </a:prstGeom>
                <a:noFill/>
                <a:ln>
                  <a:noFill/>
                </a:ln>
              </p:spPr>
            </p:pic>
          </p:grpSp>
          <p:pic>
            <p:nvPicPr>
              <p:cNvPr id="814" name="Google Shape;814;p294" descr="A picture containing building, room, scene&#10;&#10;Description automatically generated"/>
              <p:cNvPicPr preferRelativeResize="0"/>
              <p:nvPr/>
            </p:nvPicPr>
            <p:blipFill rotWithShape="1">
              <a:blip r:embed="rId5">
                <a:alphaModFix/>
              </a:blip>
              <a:srcRect/>
              <a:stretch/>
            </p:blipFill>
            <p:spPr>
              <a:xfrm>
                <a:off x="6109207" y="3484243"/>
                <a:ext cx="274660" cy="360256"/>
              </a:xfrm>
              <a:prstGeom prst="rect">
                <a:avLst/>
              </a:prstGeom>
              <a:noFill/>
              <a:ln>
                <a:noFill/>
              </a:ln>
            </p:spPr>
          </p:pic>
          <p:sp>
            <p:nvSpPr>
              <p:cNvPr id="815" name="Google Shape;815;p294"/>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816" name="Google Shape;816;p294"/>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817" name="Google Shape;817;p294"/>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grpSp>
        <p:nvGrpSpPr>
          <p:cNvPr id="818" name="Google Shape;818;p294"/>
          <p:cNvGrpSpPr/>
          <p:nvPr/>
        </p:nvGrpSpPr>
        <p:grpSpPr>
          <a:xfrm>
            <a:off x="3598785" y="4201151"/>
            <a:ext cx="1949934" cy="927208"/>
            <a:chOff x="3598785" y="4201151"/>
            <a:chExt cx="1949934" cy="927208"/>
          </a:xfrm>
        </p:grpSpPr>
        <p:pic>
          <p:nvPicPr>
            <p:cNvPr id="819" name="Google Shape;819;p294" descr="A picture containing building, room, scene&#10;&#10;Description automatically generated"/>
            <p:cNvPicPr preferRelativeResize="0"/>
            <p:nvPr/>
          </p:nvPicPr>
          <p:blipFill rotWithShape="1">
            <a:blip r:embed="rId5">
              <a:alphaModFix/>
            </a:blip>
            <a:srcRect/>
            <a:stretch/>
          </p:blipFill>
          <p:spPr>
            <a:xfrm>
              <a:off x="3947610" y="4515410"/>
              <a:ext cx="274660" cy="360256"/>
            </a:xfrm>
            <a:prstGeom prst="rect">
              <a:avLst/>
            </a:prstGeom>
            <a:noFill/>
            <a:ln>
              <a:noFill/>
            </a:ln>
          </p:spPr>
        </p:pic>
        <p:cxnSp>
          <p:nvCxnSpPr>
            <p:cNvPr id="820" name="Google Shape;820;p294"/>
            <p:cNvCxnSpPr>
              <a:endCxn id="819" idx="0"/>
            </p:cNvCxnSpPr>
            <p:nvPr/>
          </p:nvCxnSpPr>
          <p:spPr>
            <a:xfrm>
              <a:off x="4084940" y="4202810"/>
              <a:ext cx="0" cy="312600"/>
            </a:xfrm>
            <a:prstGeom prst="straightConnector1">
              <a:avLst/>
            </a:prstGeom>
            <a:noFill/>
            <a:ln w="19050" cap="flat" cmpd="sng">
              <a:solidFill>
                <a:schemeClr val="lt2"/>
              </a:solidFill>
              <a:prstDash val="solid"/>
              <a:round/>
              <a:headEnd type="triangle" w="med" len="med"/>
              <a:tailEnd type="triangle" w="med" len="med"/>
            </a:ln>
          </p:spPr>
        </p:cxnSp>
        <p:sp>
          <p:nvSpPr>
            <p:cNvPr id="821" name="Google Shape;821;p294"/>
            <p:cNvSpPr txBox="1"/>
            <p:nvPr/>
          </p:nvSpPr>
          <p:spPr>
            <a:xfrm>
              <a:off x="3598785" y="4882138"/>
              <a:ext cx="1949934"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Systems of Record</a:t>
              </a:r>
              <a:endParaRPr sz="1400" b="0" i="0" u="none" strike="noStrike" cap="none">
                <a:solidFill>
                  <a:srgbClr val="000000"/>
                </a:solidFill>
                <a:latin typeface="Arial"/>
                <a:ea typeface="Arial"/>
                <a:cs typeface="Arial"/>
                <a:sym typeface="Arial"/>
              </a:endParaRPr>
            </a:p>
          </p:txBody>
        </p:sp>
        <p:pic>
          <p:nvPicPr>
            <p:cNvPr id="822" name="Google Shape;822;p294" descr="A picture containing building, room, scene&#10;&#10;Description automatically generated"/>
            <p:cNvPicPr preferRelativeResize="0"/>
            <p:nvPr/>
          </p:nvPicPr>
          <p:blipFill rotWithShape="1">
            <a:blip r:embed="rId5">
              <a:alphaModFix/>
            </a:blip>
            <a:srcRect/>
            <a:stretch/>
          </p:blipFill>
          <p:spPr>
            <a:xfrm>
              <a:off x="4436422" y="4517586"/>
              <a:ext cx="274660" cy="360256"/>
            </a:xfrm>
            <a:prstGeom prst="rect">
              <a:avLst/>
            </a:prstGeom>
            <a:noFill/>
            <a:ln>
              <a:noFill/>
            </a:ln>
          </p:spPr>
        </p:pic>
        <p:pic>
          <p:nvPicPr>
            <p:cNvPr id="823" name="Google Shape;823;p294" descr="A picture containing building, room, scene&#10;&#10;Description automatically generated"/>
            <p:cNvPicPr preferRelativeResize="0"/>
            <p:nvPr/>
          </p:nvPicPr>
          <p:blipFill rotWithShape="1">
            <a:blip r:embed="rId5">
              <a:alphaModFix/>
            </a:blip>
            <a:srcRect/>
            <a:stretch/>
          </p:blipFill>
          <p:spPr>
            <a:xfrm>
              <a:off x="4928498" y="4516498"/>
              <a:ext cx="274660" cy="360256"/>
            </a:xfrm>
            <a:prstGeom prst="rect">
              <a:avLst/>
            </a:prstGeom>
            <a:noFill/>
            <a:ln>
              <a:noFill/>
            </a:ln>
          </p:spPr>
        </p:pic>
        <p:cxnSp>
          <p:nvCxnSpPr>
            <p:cNvPr id="824" name="Google Shape;824;p294"/>
            <p:cNvCxnSpPr/>
            <p:nvPr/>
          </p:nvCxnSpPr>
          <p:spPr>
            <a:xfrm>
              <a:off x="4571603" y="4201151"/>
              <a:ext cx="0" cy="312673"/>
            </a:xfrm>
            <a:prstGeom prst="straightConnector1">
              <a:avLst/>
            </a:prstGeom>
            <a:noFill/>
            <a:ln w="19050" cap="flat" cmpd="sng">
              <a:solidFill>
                <a:schemeClr val="lt2"/>
              </a:solidFill>
              <a:prstDash val="solid"/>
              <a:round/>
              <a:headEnd type="triangle" w="med" len="med"/>
              <a:tailEnd type="triangle" w="med" len="med"/>
            </a:ln>
          </p:spPr>
        </p:cxnSp>
        <p:cxnSp>
          <p:nvCxnSpPr>
            <p:cNvPr id="825" name="Google Shape;825;p294"/>
            <p:cNvCxnSpPr/>
            <p:nvPr/>
          </p:nvCxnSpPr>
          <p:spPr>
            <a:xfrm>
              <a:off x="5068380" y="4201151"/>
              <a:ext cx="0" cy="312673"/>
            </a:xfrm>
            <a:prstGeom prst="straightConnector1">
              <a:avLst/>
            </a:prstGeom>
            <a:noFill/>
            <a:ln w="19050" cap="flat" cmpd="sng">
              <a:solidFill>
                <a:schemeClr val="lt2"/>
              </a:solidFill>
              <a:prstDash val="solid"/>
              <a:round/>
              <a:headEnd type="triangle" w="med" len="med"/>
              <a:tailEnd type="triangle" w="med" len="med"/>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295"/>
          <p:cNvGrpSpPr/>
          <p:nvPr/>
        </p:nvGrpSpPr>
        <p:grpSpPr>
          <a:xfrm>
            <a:off x="1664" y="1453627"/>
            <a:ext cx="2280879" cy="3215831"/>
            <a:chOff x="1664" y="1453627"/>
            <a:chExt cx="2280879" cy="3215831"/>
          </a:xfrm>
        </p:grpSpPr>
        <p:sp>
          <p:nvSpPr>
            <p:cNvPr id="831" name="Google Shape;831;p295"/>
            <p:cNvSpPr/>
            <p:nvPr/>
          </p:nvSpPr>
          <p:spPr>
            <a:xfrm>
              <a:off x="1175243" y="2126010"/>
              <a:ext cx="1107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Continuous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Business Events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Pipeline</a:t>
              </a:r>
              <a:endParaRPr sz="900" b="0" i="0" u="none" strike="noStrike" cap="none">
                <a:solidFill>
                  <a:schemeClr val="accent1"/>
                </a:solidFill>
                <a:latin typeface="Arial"/>
                <a:ea typeface="Arial"/>
                <a:cs typeface="Arial"/>
                <a:sym typeface="Arial"/>
              </a:endParaRPr>
            </a:p>
          </p:txBody>
        </p:sp>
        <p:cxnSp>
          <p:nvCxnSpPr>
            <p:cNvPr id="832" name="Google Shape;832;p295"/>
            <p:cNvCxnSpPr/>
            <p:nvPr/>
          </p:nvCxnSpPr>
          <p:spPr>
            <a:xfrm>
              <a:off x="1377103" y="2863436"/>
              <a:ext cx="756893" cy="0"/>
            </a:xfrm>
            <a:prstGeom prst="straightConnector1">
              <a:avLst/>
            </a:prstGeom>
            <a:noFill/>
            <a:ln w="19050" cap="flat" cmpd="sng">
              <a:solidFill>
                <a:schemeClr val="lt2"/>
              </a:solidFill>
              <a:prstDash val="solid"/>
              <a:round/>
              <a:headEnd type="none" w="sm" len="sm"/>
              <a:tailEnd type="triangle" w="med" len="med"/>
            </a:ln>
          </p:spPr>
        </p:cxnSp>
        <p:grpSp>
          <p:nvGrpSpPr>
            <p:cNvPr id="833" name="Google Shape;833;p295"/>
            <p:cNvGrpSpPr/>
            <p:nvPr/>
          </p:nvGrpSpPr>
          <p:grpSpPr>
            <a:xfrm>
              <a:off x="1664" y="1453627"/>
              <a:ext cx="1303793" cy="2844360"/>
              <a:chOff x="1664" y="1453627"/>
              <a:chExt cx="1303793" cy="2844360"/>
            </a:xfrm>
          </p:grpSpPr>
          <p:pic>
            <p:nvPicPr>
              <p:cNvPr id="834" name="Google Shape;834;p295" descr="A drawing of a face&#10;&#10;Description automatically generated"/>
              <p:cNvPicPr preferRelativeResize="0"/>
              <p:nvPr/>
            </p:nvPicPr>
            <p:blipFill rotWithShape="1">
              <a:blip r:embed="rId3">
                <a:alphaModFix/>
              </a:blip>
              <a:srcRect/>
              <a:stretch/>
            </p:blipFill>
            <p:spPr>
              <a:xfrm>
                <a:off x="922337" y="2789015"/>
                <a:ext cx="215445" cy="215445"/>
              </a:xfrm>
              <a:prstGeom prst="rect">
                <a:avLst/>
              </a:prstGeom>
              <a:noFill/>
              <a:ln>
                <a:noFill/>
              </a:ln>
            </p:spPr>
          </p:pic>
          <p:pic>
            <p:nvPicPr>
              <p:cNvPr id="835" name="Google Shape;835;p295" descr="A picture containing drawing&#10;&#10;Description automatically generated"/>
              <p:cNvPicPr preferRelativeResize="0"/>
              <p:nvPr/>
            </p:nvPicPr>
            <p:blipFill rotWithShape="1">
              <a:blip r:embed="rId4">
                <a:alphaModFix/>
              </a:blip>
              <a:srcRect/>
              <a:stretch/>
            </p:blipFill>
            <p:spPr>
              <a:xfrm>
                <a:off x="926875" y="2389908"/>
                <a:ext cx="205794" cy="205794"/>
              </a:xfrm>
              <a:prstGeom prst="rect">
                <a:avLst/>
              </a:prstGeom>
              <a:noFill/>
              <a:ln>
                <a:noFill/>
              </a:ln>
            </p:spPr>
          </p:pic>
          <p:pic>
            <p:nvPicPr>
              <p:cNvPr id="836" name="Google Shape;836;p295" descr="A picture containing drawing&#10;&#10;Description automatically generated"/>
              <p:cNvPicPr preferRelativeResize="0"/>
              <p:nvPr/>
            </p:nvPicPr>
            <p:blipFill rotWithShape="1">
              <a:blip r:embed="rId5">
                <a:alphaModFix/>
              </a:blip>
              <a:srcRect/>
              <a:stretch/>
            </p:blipFill>
            <p:spPr>
              <a:xfrm>
                <a:off x="958342" y="3421026"/>
                <a:ext cx="138748" cy="184997"/>
              </a:xfrm>
              <a:prstGeom prst="rect">
                <a:avLst/>
              </a:prstGeom>
              <a:noFill/>
              <a:ln>
                <a:noFill/>
              </a:ln>
            </p:spPr>
          </p:pic>
          <p:pic>
            <p:nvPicPr>
              <p:cNvPr id="837" name="Google Shape;837;p295" descr="A picture containing building, room, scene&#10;&#10;Description automatically generated"/>
              <p:cNvPicPr preferRelativeResize="0"/>
              <p:nvPr/>
            </p:nvPicPr>
            <p:blipFill rotWithShape="1">
              <a:blip r:embed="rId6">
                <a:alphaModFix/>
              </a:blip>
              <a:srcRect/>
              <a:stretch/>
            </p:blipFill>
            <p:spPr>
              <a:xfrm>
                <a:off x="956730" y="4035942"/>
                <a:ext cx="138749" cy="184999"/>
              </a:xfrm>
              <a:prstGeom prst="rect">
                <a:avLst/>
              </a:prstGeom>
              <a:noFill/>
              <a:ln>
                <a:noFill/>
              </a:ln>
            </p:spPr>
          </p:pic>
          <p:pic>
            <p:nvPicPr>
              <p:cNvPr id="838" name="Google Shape;838;p295" descr="A picture containing drawing&#10;&#10;Description automatically generated"/>
              <p:cNvPicPr preferRelativeResize="0"/>
              <p:nvPr/>
            </p:nvPicPr>
            <p:blipFill rotWithShape="1">
              <a:blip r:embed="rId7">
                <a:alphaModFix/>
              </a:blip>
              <a:srcRect/>
              <a:stretch/>
            </p:blipFill>
            <p:spPr>
              <a:xfrm>
                <a:off x="943278" y="2077026"/>
                <a:ext cx="169814" cy="169814"/>
              </a:xfrm>
              <a:prstGeom prst="rect">
                <a:avLst/>
              </a:prstGeom>
              <a:noFill/>
              <a:ln>
                <a:noFill/>
              </a:ln>
            </p:spPr>
          </p:pic>
          <p:sp>
            <p:nvSpPr>
              <p:cNvPr id="839" name="Google Shape;839;p295"/>
              <p:cNvSpPr/>
              <p:nvPr/>
            </p:nvSpPr>
            <p:spPr>
              <a:xfrm>
                <a:off x="1191757" y="1453627"/>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40" name="Google Shape;840;p295" descr="A picture containing transport, wheel&#10;&#10;Description automatically generated"/>
              <p:cNvPicPr preferRelativeResize="0"/>
              <p:nvPr/>
            </p:nvPicPr>
            <p:blipFill rotWithShape="1">
              <a:blip r:embed="rId8">
                <a:alphaModFix/>
              </a:blip>
              <a:srcRect/>
              <a:stretch/>
            </p:blipFill>
            <p:spPr>
              <a:xfrm>
                <a:off x="960332" y="1495640"/>
                <a:ext cx="131738" cy="219563"/>
              </a:xfrm>
              <a:prstGeom prst="rect">
                <a:avLst/>
              </a:prstGeom>
              <a:noFill/>
              <a:ln>
                <a:noFill/>
              </a:ln>
            </p:spPr>
          </p:pic>
          <p:pic>
            <p:nvPicPr>
              <p:cNvPr id="841" name="Google Shape;841;p295" descr="Background pattern&#10;&#10;Description automatically generated"/>
              <p:cNvPicPr preferRelativeResize="0"/>
              <p:nvPr/>
            </p:nvPicPr>
            <p:blipFill rotWithShape="1">
              <a:blip r:embed="rId9">
                <a:alphaModFix/>
              </a:blip>
              <a:srcRect/>
              <a:stretch/>
            </p:blipFill>
            <p:spPr>
              <a:xfrm>
                <a:off x="929596" y="3140871"/>
                <a:ext cx="192985" cy="192985"/>
              </a:xfrm>
              <a:prstGeom prst="rect">
                <a:avLst/>
              </a:prstGeom>
              <a:noFill/>
              <a:ln>
                <a:noFill/>
              </a:ln>
            </p:spPr>
          </p:pic>
          <p:pic>
            <p:nvPicPr>
              <p:cNvPr id="842" name="Google Shape;842;p295" descr="A picture containing building, room, scene&#10;&#10;Description automatically generated"/>
              <p:cNvPicPr preferRelativeResize="0"/>
              <p:nvPr/>
            </p:nvPicPr>
            <p:blipFill rotWithShape="1">
              <a:blip r:embed="rId6">
                <a:alphaModFix/>
              </a:blip>
              <a:srcRect/>
              <a:stretch/>
            </p:blipFill>
            <p:spPr>
              <a:xfrm rot="5400000">
                <a:off x="960596" y="1790916"/>
                <a:ext cx="138749" cy="184999"/>
              </a:xfrm>
              <a:prstGeom prst="rect">
                <a:avLst/>
              </a:prstGeom>
              <a:noFill/>
              <a:ln>
                <a:noFill/>
              </a:ln>
            </p:spPr>
          </p:pic>
          <p:pic>
            <p:nvPicPr>
              <p:cNvPr id="843" name="Google Shape;843;p295" descr="Ethernet with solid fill"/>
              <p:cNvPicPr preferRelativeResize="0"/>
              <p:nvPr/>
            </p:nvPicPr>
            <p:blipFill rotWithShape="1">
              <a:blip r:embed="rId10">
                <a:alphaModFix/>
              </a:blip>
              <a:srcRect/>
              <a:stretch/>
            </p:blipFill>
            <p:spPr>
              <a:xfrm>
                <a:off x="888874" y="3656820"/>
                <a:ext cx="274320" cy="274320"/>
              </a:xfrm>
              <a:prstGeom prst="rect">
                <a:avLst/>
              </a:prstGeom>
              <a:noFill/>
              <a:ln>
                <a:noFill/>
              </a:ln>
            </p:spPr>
          </p:pic>
          <p:sp>
            <p:nvSpPr>
              <p:cNvPr id="844" name="Google Shape;844;p295"/>
              <p:cNvSpPr txBox="1"/>
              <p:nvPr/>
            </p:nvSpPr>
            <p:spPr>
              <a:xfrm>
                <a:off x="1664" y="177569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45" name="Google Shape;845;p295"/>
              <p:cNvSpPr txBox="1"/>
              <p:nvPr/>
            </p:nvSpPr>
            <p:spPr>
              <a:xfrm>
                <a:off x="3190" y="1498355"/>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46" name="Google Shape;846;p295"/>
              <p:cNvSpPr txBox="1"/>
              <p:nvPr/>
            </p:nvSpPr>
            <p:spPr>
              <a:xfrm>
                <a:off x="1664" y="2051920"/>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IoT</a:t>
                </a:r>
                <a:endParaRPr sz="1400" b="0" i="0" u="none" strike="noStrike" cap="none">
                  <a:solidFill>
                    <a:srgbClr val="000000"/>
                  </a:solidFill>
                  <a:latin typeface="Arial"/>
                  <a:ea typeface="Arial"/>
                  <a:cs typeface="Arial"/>
                  <a:sym typeface="Arial"/>
                </a:endParaRPr>
              </a:p>
            </p:txBody>
          </p:sp>
          <p:sp>
            <p:nvSpPr>
              <p:cNvPr id="847" name="Google Shape;847;p295"/>
              <p:cNvSpPr txBox="1"/>
              <p:nvPr/>
            </p:nvSpPr>
            <p:spPr>
              <a:xfrm>
                <a:off x="2046" y="232592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Custom Connector</a:t>
                </a:r>
                <a:endParaRPr sz="1400" b="0" i="0" u="none" strike="noStrike" cap="none">
                  <a:solidFill>
                    <a:srgbClr val="000000"/>
                  </a:solidFill>
                  <a:latin typeface="Arial"/>
                  <a:ea typeface="Arial"/>
                  <a:cs typeface="Arial"/>
                  <a:sym typeface="Arial"/>
                </a:endParaRPr>
              </a:p>
            </p:txBody>
          </p:sp>
          <p:sp>
            <p:nvSpPr>
              <p:cNvPr id="848" name="Google Shape;848;p295"/>
              <p:cNvSpPr txBox="1"/>
              <p:nvPr/>
            </p:nvSpPr>
            <p:spPr>
              <a:xfrm>
                <a:off x="1900" y="2727561"/>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49" name="Google Shape;849;p295"/>
              <p:cNvSpPr txBox="1"/>
              <p:nvPr/>
            </p:nvSpPr>
            <p:spPr>
              <a:xfrm>
                <a:off x="3935" y="3128688"/>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50" name="Google Shape;850;p295"/>
              <p:cNvSpPr txBox="1"/>
              <p:nvPr/>
            </p:nvSpPr>
            <p:spPr>
              <a:xfrm>
                <a:off x="4625" y="3405642"/>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 Watcher</a:t>
                </a:r>
                <a:endParaRPr sz="1400" b="0" i="0" u="none" strike="noStrike" cap="none">
                  <a:solidFill>
                    <a:srgbClr val="000000"/>
                  </a:solidFill>
                  <a:latin typeface="Arial"/>
                  <a:ea typeface="Arial"/>
                  <a:cs typeface="Arial"/>
                  <a:sym typeface="Arial"/>
                </a:endParaRPr>
              </a:p>
            </p:txBody>
          </p:sp>
          <p:sp>
            <p:nvSpPr>
              <p:cNvPr id="851" name="Google Shape;851;p295"/>
              <p:cNvSpPr txBox="1"/>
              <p:nvPr/>
            </p:nvSpPr>
            <p:spPr>
              <a:xfrm>
                <a:off x="2882" y="3683313"/>
                <a:ext cx="960416" cy="21544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Socket</a:t>
                </a:r>
                <a:endParaRPr sz="1400" b="0" i="0" u="none" strike="noStrike" cap="none">
                  <a:solidFill>
                    <a:srgbClr val="000000"/>
                  </a:solidFill>
                  <a:latin typeface="Arial"/>
                  <a:ea typeface="Arial"/>
                  <a:cs typeface="Arial"/>
                  <a:sym typeface="Arial"/>
                </a:endParaRPr>
              </a:p>
            </p:txBody>
          </p:sp>
          <p:sp>
            <p:nvSpPr>
              <p:cNvPr id="852" name="Google Shape;852;p295"/>
              <p:cNvSpPr txBox="1"/>
              <p:nvPr/>
            </p:nvSpPr>
            <p:spPr>
              <a:xfrm>
                <a:off x="2299" y="3959433"/>
                <a:ext cx="96041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 Events</a:t>
                </a:r>
                <a:endParaRPr sz="1400" b="0" i="0" u="none" strike="noStrike" cap="none">
                  <a:solidFill>
                    <a:srgbClr val="000000"/>
                  </a:solidFill>
                  <a:latin typeface="Arial"/>
                  <a:ea typeface="Arial"/>
                  <a:cs typeface="Arial"/>
                  <a:sym typeface="Arial"/>
                </a:endParaRPr>
              </a:p>
            </p:txBody>
          </p:sp>
        </p:grpSp>
        <p:sp>
          <p:nvSpPr>
            <p:cNvPr id="853" name="Google Shape;853;p295"/>
            <p:cNvSpPr txBox="1"/>
            <p:nvPr/>
          </p:nvSpPr>
          <p:spPr>
            <a:xfrm>
              <a:off x="3732" y="4392459"/>
              <a:ext cx="960416"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Sources</a:t>
              </a:r>
              <a:endParaRPr sz="1400" b="0" i="0" u="none" strike="noStrike" cap="none">
                <a:solidFill>
                  <a:srgbClr val="000000"/>
                </a:solidFill>
                <a:latin typeface="Arial"/>
                <a:ea typeface="Arial"/>
                <a:cs typeface="Arial"/>
                <a:sym typeface="Arial"/>
              </a:endParaRPr>
            </a:p>
          </p:txBody>
        </p:sp>
      </p:grpSp>
      <p:grpSp>
        <p:nvGrpSpPr>
          <p:cNvPr id="854" name="Google Shape;854;p295"/>
          <p:cNvGrpSpPr/>
          <p:nvPr/>
        </p:nvGrpSpPr>
        <p:grpSpPr>
          <a:xfrm>
            <a:off x="6830862" y="1453412"/>
            <a:ext cx="2310890" cy="3215831"/>
            <a:chOff x="6830862" y="1453412"/>
            <a:chExt cx="2310890" cy="3215831"/>
          </a:xfrm>
        </p:grpSpPr>
        <p:cxnSp>
          <p:nvCxnSpPr>
            <p:cNvPr id="855" name="Google Shape;855;p295"/>
            <p:cNvCxnSpPr/>
            <p:nvPr/>
          </p:nvCxnSpPr>
          <p:spPr>
            <a:xfrm>
              <a:off x="7000907" y="2863562"/>
              <a:ext cx="756893" cy="0"/>
            </a:xfrm>
            <a:prstGeom prst="straightConnector1">
              <a:avLst/>
            </a:prstGeom>
            <a:noFill/>
            <a:ln w="19050" cap="flat" cmpd="sng">
              <a:solidFill>
                <a:schemeClr val="lt2"/>
              </a:solidFill>
              <a:prstDash val="solid"/>
              <a:round/>
              <a:headEnd type="none" w="sm" len="sm"/>
              <a:tailEnd type="triangle" w="med" len="med"/>
            </a:ln>
          </p:spPr>
        </p:cxnSp>
        <p:sp>
          <p:nvSpPr>
            <p:cNvPr id="856" name="Google Shape;856;p295"/>
            <p:cNvSpPr txBox="1"/>
            <p:nvPr/>
          </p:nvSpPr>
          <p:spPr>
            <a:xfrm>
              <a:off x="8180443" y="4392244"/>
              <a:ext cx="96041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Sinks</a:t>
              </a:r>
              <a:endParaRPr sz="1400" b="0" i="0" u="none" strike="noStrike" cap="none">
                <a:solidFill>
                  <a:srgbClr val="000000"/>
                </a:solidFill>
                <a:latin typeface="Arial"/>
                <a:ea typeface="Arial"/>
                <a:cs typeface="Arial"/>
                <a:sym typeface="Arial"/>
              </a:endParaRPr>
            </a:p>
          </p:txBody>
        </p:sp>
        <p:grpSp>
          <p:nvGrpSpPr>
            <p:cNvPr id="857" name="Google Shape;857;p295"/>
            <p:cNvGrpSpPr/>
            <p:nvPr/>
          </p:nvGrpSpPr>
          <p:grpSpPr>
            <a:xfrm>
              <a:off x="7843901" y="1453412"/>
              <a:ext cx="1297851" cy="2836022"/>
              <a:chOff x="7843901" y="1453412"/>
              <a:chExt cx="1297851" cy="2836022"/>
            </a:xfrm>
          </p:grpSpPr>
          <p:pic>
            <p:nvPicPr>
              <p:cNvPr id="858" name="Google Shape;858;p295" descr="A drawing of a face&#10;&#10;Description automatically generated"/>
              <p:cNvPicPr preferRelativeResize="0"/>
              <p:nvPr/>
            </p:nvPicPr>
            <p:blipFill rotWithShape="1">
              <a:blip r:embed="rId3">
                <a:alphaModFix/>
              </a:blip>
              <a:srcRect/>
              <a:stretch/>
            </p:blipFill>
            <p:spPr>
              <a:xfrm>
                <a:off x="8010023" y="2788800"/>
                <a:ext cx="215445" cy="215445"/>
              </a:xfrm>
              <a:prstGeom prst="rect">
                <a:avLst/>
              </a:prstGeom>
              <a:noFill/>
              <a:ln>
                <a:noFill/>
              </a:ln>
            </p:spPr>
          </p:pic>
          <p:pic>
            <p:nvPicPr>
              <p:cNvPr id="859" name="Google Shape;859;p295" descr="A picture containing drawing&#10;&#10;Description automatically generated"/>
              <p:cNvPicPr preferRelativeResize="0"/>
              <p:nvPr/>
            </p:nvPicPr>
            <p:blipFill rotWithShape="1">
              <a:blip r:embed="rId5">
                <a:alphaModFix/>
              </a:blip>
              <a:srcRect/>
              <a:stretch/>
            </p:blipFill>
            <p:spPr>
              <a:xfrm>
                <a:off x="8043585" y="4089164"/>
                <a:ext cx="138748" cy="184997"/>
              </a:xfrm>
              <a:prstGeom prst="rect">
                <a:avLst/>
              </a:prstGeom>
              <a:noFill/>
              <a:ln>
                <a:noFill/>
              </a:ln>
            </p:spPr>
          </p:pic>
          <p:pic>
            <p:nvPicPr>
              <p:cNvPr id="860" name="Google Shape;860;p295" descr="A picture containing building, room, scene&#10;&#10;Description automatically generated"/>
              <p:cNvPicPr preferRelativeResize="0"/>
              <p:nvPr/>
            </p:nvPicPr>
            <p:blipFill rotWithShape="1">
              <a:blip r:embed="rId6">
                <a:alphaModFix/>
              </a:blip>
              <a:srcRect/>
              <a:stretch/>
            </p:blipFill>
            <p:spPr>
              <a:xfrm>
                <a:off x="8047332" y="3422076"/>
                <a:ext cx="138749" cy="184999"/>
              </a:xfrm>
              <a:prstGeom prst="rect">
                <a:avLst/>
              </a:prstGeom>
              <a:noFill/>
              <a:ln>
                <a:noFill/>
              </a:ln>
            </p:spPr>
          </p:pic>
          <p:sp>
            <p:nvSpPr>
              <p:cNvPr id="861" name="Google Shape;861;p295"/>
              <p:cNvSpPr/>
              <p:nvPr/>
            </p:nvSpPr>
            <p:spPr>
              <a:xfrm rot="10800000">
                <a:off x="7843901" y="1453412"/>
                <a:ext cx="113700" cy="2820300"/>
              </a:xfrm>
              <a:prstGeom prst="rightBrace">
                <a:avLst>
                  <a:gd name="adj1" fmla="val 8333"/>
                  <a:gd name="adj2" fmla="val 50000"/>
                </a:avLst>
              </a:pr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pic>
            <p:nvPicPr>
              <p:cNvPr id="862" name="Google Shape;862;p295" descr="A picture containing transport, wheel&#10;&#10;Description automatically generated"/>
              <p:cNvPicPr preferRelativeResize="0"/>
              <p:nvPr/>
            </p:nvPicPr>
            <p:blipFill rotWithShape="1">
              <a:blip r:embed="rId8">
                <a:alphaModFix/>
              </a:blip>
              <a:srcRect/>
              <a:stretch/>
            </p:blipFill>
            <p:spPr>
              <a:xfrm>
                <a:off x="8048018" y="1495425"/>
                <a:ext cx="131738" cy="219563"/>
              </a:xfrm>
              <a:prstGeom prst="rect">
                <a:avLst/>
              </a:prstGeom>
              <a:noFill/>
              <a:ln>
                <a:noFill/>
              </a:ln>
            </p:spPr>
          </p:pic>
          <p:pic>
            <p:nvPicPr>
              <p:cNvPr id="863" name="Google Shape;863;p295" descr="Background pattern&#10;&#10;Description automatically generated"/>
              <p:cNvPicPr preferRelativeResize="0"/>
              <p:nvPr/>
            </p:nvPicPr>
            <p:blipFill rotWithShape="1">
              <a:blip r:embed="rId9">
                <a:alphaModFix/>
              </a:blip>
              <a:srcRect/>
              <a:stretch/>
            </p:blipFill>
            <p:spPr>
              <a:xfrm>
                <a:off x="8017282" y="3140656"/>
                <a:ext cx="192985" cy="192985"/>
              </a:xfrm>
              <a:prstGeom prst="rect">
                <a:avLst/>
              </a:prstGeom>
              <a:noFill/>
              <a:ln>
                <a:noFill/>
              </a:ln>
            </p:spPr>
          </p:pic>
          <p:pic>
            <p:nvPicPr>
              <p:cNvPr id="864" name="Google Shape;864;p295" descr="A picture containing building, room, scene&#10;&#10;Description automatically generated"/>
              <p:cNvPicPr preferRelativeResize="0"/>
              <p:nvPr/>
            </p:nvPicPr>
            <p:blipFill rotWithShape="1">
              <a:blip r:embed="rId6">
                <a:alphaModFix/>
              </a:blip>
              <a:srcRect/>
              <a:stretch/>
            </p:blipFill>
            <p:spPr>
              <a:xfrm rot="5400000">
                <a:off x="8048282" y="1790701"/>
                <a:ext cx="138749" cy="184999"/>
              </a:xfrm>
              <a:prstGeom prst="rect">
                <a:avLst/>
              </a:prstGeom>
              <a:noFill/>
              <a:ln>
                <a:noFill/>
              </a:ln>
            </p:spPr>
          </p:pic>
          <p:sp>
            <p:nvSpPr>
              <p:cNvPr id="865" name="Google Shape;865;p295"/>
              <p:cNvSpPr txBox="1"/>
              <p:nvPr/>
            </p:nvSpPr>
            <p:spPr>
              <a:xfrm>
                <a:off x="8178375" y="177548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MQ</a:t>
                </a:r>
                <a:endParaRPr sz="1400" b="0" i="0" u="none" strike="noStrike" cap="none">
                  <a:solidFill>
                    <a:srgbClr val="000000"/>
                  </a:solidFill>
                  <a:latin typeface="Arial"/>
                  <a:ea typeface="Arial"/>
                  <a:cs typeface="Arial"/>
                  <a:sym typeface="Arial"/>
                </a:endParaRPr>
              </a:p>
            </p:txBody>
          </p:sp>
          <p:sp>
            <p:nvSpPr>
              <p:cNvPr id="866" name="Google Shape;866;p295"/>
              <p:cNvSpPr txBox="1"/>
              <p:nvPr/>
            </p:nvSpPr>
            <p:spPr>
              <a:xfrm>
                <a:off x="8179901" y="149814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Kafka</a:t>
                </a:r>
                <a:endParaRPr sz="1400" b="0" i="0" u="none" strike="noStrike" cap="none">
                  <a:solidFill>
                    <a:srgbClr val="000000"/>
                  </a:solidFill>
                  <a:latin typeface="Arial"/>
                  <a:ea typeface="Arial"/>
                  <a:cs typeface="Arial"/>
                  <a:sym typeface="Arial"/>
                </a:endParaRPr>
              </a:p>
            </p:txBody>
          </p:sp>
          <p:sp>
            <p:nvSpPr>
              <p:cNvPr id="867" name="Google Shape;867;p295"/>
              <p:cNvSpPr txBox="1"/>
              <p:nvPr/>
            </p:nvSpPr>
            <p:spPr>
              <a:xfrm>
                <a:off x="8178375" y="2051705"/>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Alerts</a:t>
                </a:r>
                <a:endParaRPr sz="1400" b="0" i="0" u="none" strike="noStrike" cap="none">
                  <a:solidFill>
                    <a:srgbClr val="000000"/>
                  </a:solidFill>
                  <a:latin typeface="Arial"/>
                  <a:ea typeface="Arial"/>
                  <a:cs typeface="Arial"/>
                  <a:sym typeface="Arial"/>
                </a:endParaRPr>
              </a:p>
            </p:txBody>
          </p:sp>
          <p:sp>
            <p:nvSpPr>
              <p:cNvPr id="868" name="Google Shape;868;p295"/>
              <p:cNvSpPr txBox="1"/>
              <p:nvPr/>
            </p:nvSpPr>
            <p:spPr>
              <a:xfrm>
                <a:off x="8178757" y="232570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Interactive Analytics</a:t>
                </a:r>
                <a:endParaRPr sz="1400" b="0" i="0" u="none" strike="noStrike" cap="none">
                  <a:solidFill>
                    <a:srgbClr val="000000"/>
                  </a:solidFill>
                  <a:latin typeface="Arial"/>
                  <a:ea typeface="Arial"/>
                  <a:cs typeface="Arial"/>
                  <a:sym typeface="Arial"/>
                </a:endParaRPr>
              </a:p>
            </p:txBody>
          </p:sp>
          <p:sp>
            <p:nvSpPr>
              <p:cNvPr id="869" name="Google Shape;869;p295"/>
              <p:cNvSpPr txBox="1"/>
              <p:nvPr/>
            </p:nvSpPr>
            <p:spPr>
              <a:xfrm>
                <a:off x="8178611" y="2727346"/>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Enterprise Applications</a:t>
                </a:r>
                <a:endParaRPr sz="1400" b="0" i="0" u="none" strike="noStrike" cap="none">
                  <a:solidFill>
                    <a:srgbClr val="000000"/>
                  </a:solidFill>
                  <a:latin typeface="Arial"/>
                  <a:ea typeface="Arial"/>
                  <a:cs typeface="Arial"/>
                  <a:sym typeface="Arial"/>
                </a:endParaRPr>
              </a:p>
            </p:txBody>
          </p:sp>
          <p:sp>
            <p:nvSpPr>
              <p:cNvPr id="870" name="Google Shape;870;p295"/>
              <p:cNvSpPr txBox="1"/>
              <p:nvPr/>
            </p:nvSpPr>
            <p:spPr>
              <a:xfrm>
                <a:off x="8180646" y="3128473"/>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Hazelcast</a:t>
                </a:r>
                <a:endParaRPr sz="1400" b="0" i="0" u="none" strike="noStrike" cap="none">
                  <a:solidFill>
                    <a:srgbClr val="000000"/>
                  </a:solidFill>
                  <a:latin typeface="Arial"/>
                  <a:ea typeface="Arial"/>
                  <a:cs typeface="Arial"/>
                  <a:sym typeface="Arial"/>
                </a:endParaRPr>
              </a:p>
            </p:txBody>
          </p:sp>
          <p:sp>
            <p:nvSpPr>
              <p:cNvPr id="871" name="Google Shape;871;p295"/>
              <p:cNvSpPr txBox="1"/>
              <p:nvPr/>
            </p:nvSpPr>
            <p:spPr>
              <a:xfrm>
                <a:off x="8181336" y="3405427"/>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872" name="Google Shape;872;p295"/>
              <p:cNvSpPr txBox="1"/>
              <p:nvPr/>
            </p:nvSpPr>
            <p:spPr>
              <a:xfrm>
                <a:off x="8179593" y="3683098"/>
                <a:ext cx="9604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HDFS, S3, NoSQL</a:t>
                </a:r>
                <a:endParaRPr sz="1400" b="0" i="0" u="none" strike="noStrike" cap="none">
                  <a:solidFill>
                    <a:srgbClr val="000000"/>
                  </a:solidFill>
                  <a:latin typeface="Arial"/>
                  <a:ea typeface="Arial"/>
                  <a:cs typeface="Arial"/>
                  <a:sym typeface="Arial"/>
                </a:endParaRPr>
              </a:p>
            </p:txBody>
          </p:sp>
          <p:sp>
            <p:nvSpPr>
              <p:cNvPr id="873" name="Google Shape;873;p295"/>
              <p:cNvSpPr txBox="1"/>
              <p:nvPr/>
            </p:nvSpPr>
            <p:spPr>
              <a:xfrm>
                <a:off x="8179010" y="4073990"/>
                <a:ext cx="96041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2"/>
                    </a:solidFill>
                    <a:latin typeface="Arial"/>
                    <a:ea typeface="Arial"/>
                    <a:cs typeface="Arial"/>
                    <a:sym typeface="Arial"/>
                  </a:rPr>
                  <a:t>Files</a:t>
                </a:r>
                <a:endParaRPr sz="1400" b="0" i="0" u="none" strike="noStrike" cap="none">
                  <a:solidFill>
                    <a:srgbClr val="000000"/>
                  </a:solidFill>
                  <a:latin typeface="Arial"/>
                  <a:ea typeface="Arial"/>
                  <a:cs typeface="Arial"/>
                  <a:sym typeface="Arial"/>
                </a:endParaRPr>
              </a:p>
            </p:txBody>
          </p:sp>
          <p:pic>
            <p:nvPicPr>
              <p:cNvPr id="874" name="Google Shape;874;p295" descr="A picture containing drawing&#10;&#10;Description automatically generated"/>
              <p:cNvPicPr preferRelativeResize="0"/>
              <p:nvPr/>
            </p:nvPicPr>
            <p:blipFill rotWithShape="1">
              <a:blip r:embed="rId11">
                <a:alphaModFix/>
              </a:blip>
              <a:srcRect/>
              <a:stretch/>
            </p:blipFill>
            <p:spPr>
              <a:xfrm>
                <a:off x="8012414" y="2046362"/>
                <a:ext cx="210499" cy="231549"/>
              </a:xfrm>
              <a:prstGeom prst="rect">
                <a:avLst/>
              </a:prstGeom>
              <a:noFill/>
              <a:ln>
                <a:noFill/>
              </a:ln>
            </p:spPr>
          </p:pic>
          <p:pic>
            <p:nvPicPr>
              <p:cNvPr id="875" name="Google Shape;875;p295" descr="A picture containing drawing&#10;&#10;Description automatically generated"/>
              <p:cNvPicPr preferRelativeResize="0"/>
              <p:nvPr/>
            </p:nvPicPr>
            <p:blipFill rotWithShape="1">
              <a:blip r:embed="rId12">
                <a:alphaModFix/>
              </a:blip>
              <a:srcRect/>
              <a:stretch/>
            </p:blipFill>
            <p:spPr>
              <a:xfrm>
                <a:off x="8017787" y="2418197"/>
                <a:ext cx="190239" cy="152191"/>
              </a:xfrm>
              <a:prstGeom prst="rect">
                <a:avLst/>
              </a:prstGeom>
              <a:noFill/>
              <a:ln>
                <a:noFill/>
              </a:ln>
            </p:spPr>
          </p:pic>
          <p:pic>
            <p:nvPicPr>
              <p:cNvPr id="876" name="Google Shape;876;p295" descr="A picture containing drawing&#10;&#10;Description automatically generated"/>
              <p:cNvPicPr preferRelativeResize="0"/>
              <p:nvPr/>
            </p:nvPicPr>
            <p:blipFill rotWithShape="1">
              <a:blip r:embed="rId5">
                <a:alphaModFix/>
              </a:blip>
              <a:srcRect/>
              <a:stretch/>
            </p:blipFill>
            <p:spPr>
              <a:xfrm>
                <a:off x="8048546" y="3758939"/>
                <a:ext cx="138748" cy="184997"/>
              </a:xfrm>
              <a:prstGeom prst="rect">
                <a:avLst/>
              </a:prstGeom>
              <a:noFill/>
              <a:ln>
                <a:noFill/>
              </a:ln>
            </p:spPr>
          </p:pic>
        </p:grpSp>
        <p:grpSp>
          <p:nvGrpSpPr>
            <p:cNvPr id="877" name="Google Shape;877;p295"/>
            <p:cNvGrpSpPr/>
            <p:nvPr/>
          </p:nvGrpSpPr>
          <p:grpSpPr>
            <a:xfrm>
              <a:off x="6830862" y="2844683"/>
              <a:ext cx="1048800" cy="594391"/>
              <a:chOff x="6933831" y="2800009"/>
              <a:chExt cx="1048800" cy="594391"/>
            </a:xfrm>
          </p:grpSpPr>
          <p:pic>
            <p:nvPicPr>
              <p:cNvPr id="878" name="Google Shape;878;p295" descr="Eye"/>
              <p:cNvPicPr preferRelativeResize="0"/>
              <p:nvPr/>
            </p:nvPicPr>
            <p:blipFill rotWithShape="1">
              <a:blip r:embed="rId13">
                <a:alphaModFix/>
              </a:blip>
              <a:srcRect/>
              <a:stretch/>
            </p:blipFill>
            <p:spPr>
              <a:xfrm>
                <a:off x="7224511" y="2800009"/>
                <a:ext cx="457200" cy="457200"/>
              </a:xfrm>
              <a:prstGeom prst="rect">
                <a:avLst/>
              </a:prstGeom>
              <a:noFill/>
              <a:ln>
                <a:noFill/>
              </a:ln>
            </p:spPr>
          </p:pic>
          <p:sp>
            <p:nvSpPr>
              <p:cNvPr id="879" name="Google Shape;879;p295"/>
              <p:cNvSpPr txBox="1"/>
              <p:nvPr/>
            </p:nvSpPr>
            <p:spPr>
              <a:xfrm>
                <a:off x="6933831" y="3114800"/>
                <a:ext cx="1048800" cy="27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Actionable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accent1"/>
                    </a:solidFill>
                    <a:latin typeface="Arial"/>
                    <a:ea typeface="Arial"/>
                    <a:cs typeface="Arial"/>
                    <a:sym typeface="Arial"/>
                  </a:rPr>
                  <a:t>Context</a:t>
                </a:r>
                <a:endParaRPr sz="1800" b="1" i="0" u="none" strike="noStrike" cap="none">
                  <a:solidFill>
                    <a:schemeClr val="accent1"/>
                  </a:solidFill>
                  <a:latin typeface="Arial"/>
                  <a:ea typeface="Arial"/>
                  <a:cs typeface="Arial"/>
                  <a:sym typeface="Arial"/>
                </a:endParaRPr>
              </a:p>
            </p:txBody>
          </p:sp>
        </p:grpSp>
      </p:grpSp>
      <p:sp>
        <p:nvSpPr>
          <p:cNvPr id="880" name="Google Shape;880;p295"/>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sz="2000"/>
              <a:t>Hazelcast</a:t>
            </a:r>
            <a:br>
              <a:rPr lang="en-US" sz="2000"/>
            </a:br>
            <a:r>
              <a:rPr lang="en-US" sz="2000"/>
              <a:t>Architecture</a:t>
            </a:r>
            <a:endParaRPr/>
          </a:p>
        </p:txBody>
      </p:sp>
      <p:grpSp>
        <p:nvGrpSpPr>
          <p:cNvPr id="881" name="Google Shape;881;p295"/>
          <p:cNvGrpSpPr/>
          <p:nvPr/>
        </p:nvGrpSpPr>
        <p:grpSpPr>
          <a:xfrm>
            <a:off x="2202660" y="1499437"/>
            <a:ext cx="4738680" cy="2703300"/>
            <a:chOff x="2202660" y="1499437"/>
            <a:chExt cx="4738680" cy="2703300"/>
          </a:xfrm>
        </p:grpSpPr>
        <p:sp>
          <p:nvSpPr>
            <p:cNvPr id="882" name="Google Shape;882;p295"/>
            <p:cNvSpPr/>
            <p:nvPr/>
          </p:nvSpPr>
          <p:spPr>
            <a:xfrm>
              <a:off x="2202660" y="1499437"/>
              <a:ext cx="4738680" cy="27033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The Hazelcast Platform</a:t>
              </a:r>
              <a:endParaRPr sz="1200" b="1" i="0" u="none" strike="noStrike" cap="none">
                <a:solidFill>
                  <a:schemeClr val="lt1"/>
                </a:solidFill>
                <a:latin typeface="Arial"/>
                <a:ea typeface="Arial"/>
                <a:cs typeface="Arial"/>
                <a:sym typeface="Arial"/>
              </a:endParaRPr>
            </a:p>
          </p:txBody>
        </p:sp>
        <p:grpSp>
          <p:nvGrpSpPr>
            <p:cNvPr id="883" name="Google Shape;883;p295"/>
            <p:cNvGrpSpPr/>
            <p:nvPr/>
          </p:nvGrpSpPr>
          <p:grpSpPr>
            <a:xfrm>
              <a:off x="2306814" y="1893621"/>
              <a:ext cx="4526033" cy="1071776"/>
              <a:chOff x="2306814" y="1893621"/>
              <a:chExt cx="4526033" cy="1071776"/>
            </a:xfrm>
          </p:grpSpPr>
          <p:sp>
            <p:nvSpPr>
              <p:cNvPr id="884" name="Google Shape;884;p295"/>
              <p:cNvSpPr/>
              <p:nvPr/>
            </p:nvSpPr>
            <p:spPr>
              <a:xfrm>
                <a:off x="2359557" y="2663497"/>
                <a:ext cx="1072498" cy="192271"/>
              </a:xfrm>
              <a:prstGeom prst="rect">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Transform</a:t>
                </a:r>
                <a:endParaRPr sz="800" b="0" i="0" u="none" strike="noStrike" cap="none">
                  <a:solidFill>
                    <a:srgbClr val="000000"/>
                  </a:solidFill>
                  <a:latin typeface="Arial"/>
                  <a:ea typeface="Arial"/>
                  <a:cs typeface="Arial"/>
                  <a:sym typeface="Arial"/>
                </a:endParaRPr>
              </a:p>
            </p:txBody>
          </p:sp>
          <p:sp>
            <p:nvSpPr>
              <p:cNvPr id="885" name="Google Shape;885;p295"/>
              <p:cNvSpPr/>
              <p:nvPr/>
            </p:nvSpPr>
            <p:spPr>
              <a:xfrm>
                <a:off x="3468666" y="2663497"/>
                <a:ext cx="1072498" cy="1922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Combine</a:t>
                </a:r>
                <a:endParaRPr sz="800" b="0" i="0" u="none" strike="noStrike" cap="none">
                  <a:solidFill>
                    <a:schemeClr val="dk1"/>
                  </a:solidFill>
                  <a:latin typeface="Arial"/>
                  <a:ea typeface="Arial"/>
                  <a:cs typeface="Arial"/>
                  <a:sym typeface="Arial"/>
                </a:endParaRPr>
              </a:p>
            </p:txBody>
          </p:sp>
          <p:sp>
            <p:nvSpPr>
              <p:cNvPr id="886" name="Google Shape;886;p295"/>
              <p:cNvSpPr/>
              <p:nvPr/>
            </p:nvSpPr>
            <p:spPr>
              <a:xfrm>
                <a:off x="4579513" y="2663497"/>
                <a:ext cx="1072498" cy="192271"/>
              </a:xfrm>
              <a:prstGeom prst="rect">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Stream</a:t>
                </a:r>
                <a:endParaRPr sz="800" b="0" i="0" u="none" strike="noStrike" cap="none">
                  <a:solidFill>
                    <a:schemeClr val="dk1"/>
                  </a:solidFill>
                  <a:latin typeface="Arial"/>
                  <a:ea typeface="Arial"/>
                  <a:cs typeface="Arial"/>
                  <a:sym typeface="Arial"/>
                </a:endParaRPr>
              </a:p>
            </p:txBody>
          </p:sp>
          <p:sp>
            <p:nvSpPr>
              <p:cNvPr id="887" name="Google Shape;887;p295"/>
              <p:cNvSpPr/>
              <p:nvPr/>
            </p:nvSpPr>
            <p:spPr>
              <a:xfrm>
                <a:off x="5704070" y="2663497"/>
                <a:ext cx="1072498" cy="192271"/>
              </a:xfrm>
              <a:prstGeom prst="rect">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800" b="0" i="0" u="none" strike="noStrike" cap="none">
                    <a:solidFill>
                      <a:schemeClr val="dk1"/>
                    </a:solidFill>
                    <a:latin typeface="Arial"/>
                    <a:ea typeface="Arial"/>
                    <a:cs typeface="Arial"/>
                    <a:sym typeface="Arial"/>
                  </a:rPr>
                  <a:t>ML Inference</a:t>
                </a:r>
                <a:endParaRPr sz="700" b="0" i="0" u="none" strike="noStrike" cap="none">
                  <a:solidFill>
                    <a:schemeClr val="dk1"/>
                  </a:solidFill>
                  <a:latin typeface="Arial"/>
                  <a:ea typeface="Arial"/>
                  <a:cs typeface="Arial"/>
                  <a:sym typeface="Arial"/>
                </a:endParaRPr>
              </a:p>
            </p:txBody>
          </p:sp>
          <p:sp>
            <p:nvSpPr>
              <p:cNvPr id="888" name="Google Shape;888;p295"/>
              <p:cNvSpPr/>
              <p:nvPr/>
            </p:nvSpPr>
            <p:spPr>
              <a:xfrm>
                <a:off x="2605114" y="2301375"/>
                <a:ext cx="130500" cy="130500"/>
              </a:xfrm>
              <a:prstGeom prst="ellipse">
                <a:avLst/>
              </a:prstGeom>
              <a:solidFill>
                <a:srgbClr val="00A8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9" name="Google Shape;889;p295"/>
              <p:cNvSpPr/>
              <p:nvPr/>
            </p:nvSpPr>
            <p:spPr>
              <a:xfrm>
                <a:off x="3325967" y="2301375"/>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Google Shape;890;p295"/>
              <p:cNvSpPr/>
              <p:nvPr/>
            </p:nvSpPr>
            <p:spPr>
              <a:xfrm>
                <a:off x="4212566" y="2168546"/>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1" name="Google Shape;891;p295"/>
              <p:cNvSpPr/>
              <p:nvPr/>
            </p:nvSpPr>
            <p:spPr>
              <a:xfrm>
                <a:off x="4202731" y="2496101"/>
                <a:ext cx="130500" cy="130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2" name="Google Shape;892;p295"/>
              <p:cNvSpPr/>
              <p:nvPr/>
            </p:nvSpPr>
            <p:spPr>
              <a:xfrm>
                <a:off x="4858334" y="2290293"/>
                <a:ext cx="130500" cy="130500"/>
              </a:xfrm>
              <a:prstGeom prst="ellipse">
                <a:avLst/>
              </a:prstGeom>
              <a:solidFill>
                <a:srgbClr val="53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295"/>
              <p:cNvSpPr/>
              <p:nvPr/>
            </p:nvSpPr>
            <p:spPr>
              <a:xfrm>
                <a:off x="5730931" y="2160653"/>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295"/>
              <p:cNvSpPr/>
              <p:nvPr/>
            </p:nvSpPr>
            <p:spPr>
              <a:xfrm>
                <a:off x="5697991" y="2431799"/>
                <a:ext cx="130500" cy="130500"/>
              </a:xfrm>
              <a:prstGeom prst="ellipse">
                <a:avLst/>
              </a:prstGeom>
              <a:solidFill>
                <a:srgbClr val="8D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295"/>
              <p:cNvSpPr/>
              <p:nvPr/>
            </p:nvSpPr>
            <p:spPr>
              <a:xfrm>
                <a:off x="6368065" y="2322131"/>
                <a:ext cx="130500" cy="130500"/>
              </a:xfrm>
              <a:prstGeom prst="ellipse">
                <a:avLst/>
              </a:prstGeom>
              <a:solidFill>
                <a:srgbClr val="C6F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96" name="Google Shape;896;p295"/>
              <p:cNvCxnSpPr>
                <a:stCxn id="889" idx="2"/>
                <a:endCxn id="888" idx="6"/>
              </p:cNvCxnSpPr>
              <p:nvPr/>
            </p:nvCxnSpPr>
            <p:spPr>
              <a:xfrm rot="10800000">
                <a:off x="2735567" y="2366625"/>
                <a:ext cx="590400" cy="0"/>
              </a:xfrm>
              <a:prstGeom prst="straightConnector1">
                <a:avLst/>
              </a:prstGeom>
              <a:noFill/>
              <a:ln w="12700" cap="flat" cmpd="sng">
                <a:solidFill>
                  <a:schemeClr val="lt2"/>
                </a:solidFill>
                <a:prstDash val="solid"/>
                <a:round/>
                <a:headEnd type="triangle" w="sm" len="sm"/>
                <a:tailEnd type="none" w="sm" len="sm"/>
              </a:ln>
            </p:spPr>
          </p:cxnSp>
          <p:cxnSp>
            <p:nvCxnSpPr>
              <p:cNvPr id="897" name="Google Shape;897;p295"/>
              <p:cNvCxnSpPr>
                <a:stCxn id="890" idx="2"/>
                <a:endCxn id="889" idx="6"/>
              </p:cNvCxnSpPr>
              <p:nvPr/>
            </p:nvCxnSpPr>
            <p:spPr>
              <a:xfrm flipH="1">
                <a:off x="3456566" y="2233796"/>
                <a:ext cx="756000" cy="132900"/>
              </a:xfrm>
              <a:prstGeom prst="straightConnector1">
                <a:avLst/>
              </a:prstGeom>
              <a:noFill/>
              <a:ln w="12700" cap="flat" cmpd="sng">
                <a:solidFill>
                  <a:schemeClr val="lt2"/>
                </a:solidFill>
                <a:prstDash val="solid"/>
                <a:round/>
                <a:headEnd type="triangle" w="sm" len="sm"/>
                <a:tailEnd type="none" w="sm" len="sm"/>
              </a:ln>
            </p:spPr>
          </p:cxnSp>
          <p:cxnSp>
            <p:nvCxnSpPr>
              <p:cNvPr id="898" name="Google Shape;898;p295"/>
              <p:cNvCxnSpPr>
                <a:stCxn id="891" idx="2"/>
                <a:endCxn id="889" idx="6"/>
              </p:cNvCxnSpPr>
              <p:nvPr/>
            </p:nvCxnSpPr>
            <p:spPr>
              <a:xfrm rot="10800000">
                <a:off x="3456331" y="2366651"/>
                <a:ext cx="746400" cy="194700"/>
              </a:xfrm>
              <a:prstGeom prst="straightConnector1">
                <a:avLst/>
              </a:prstGeom>
              <a:noFill/>
              <a:ln w="12700" cap="flat" cmpd="sng">
                <a:solidFill>
                  <a:schemeClr val="lt2"/>
                </a:solidFill>
                <a:prstDash val="solid"/>
                <a:round/>
                <a:headEnd type="triangle" w="sm" len="sm"/>
                <a:tailEnd type="none" w="sm" len="sm"/>
              </a:ln>
            </p:spPr>
          </p:cxnSp>
          <p:cxnSp>
            <p:nvCxnSpPr>
              <p:cNvPr id="899" name="Google Shape;899;p295"/>
              <p:cNvCxnSpPr>
                <a:endCxn id="891" idx="6"/>
              </p:cNvCxnSpPr>
              <p:nvPr/>
            </p:nvCxnSpPr>
            <p:spPr>
              <a:xfrm flipH="1">
                <a:off x="4333231" y="2393951"/>
                <a:ext cx="489600" cy="167400"/>
              </a:xfrm>
              <a:prstGeom prst="straightConnector1">
                <a:avLst/>
              </a:prstGeom>
              <a:noFill/>
              <a:ln w="12700" cap="flat" cmpd="sng">
                <a:solidFill>
                  <a:schemeClr val="lt2"/>
                </a:solidFill>
                <a:prstDash val="solid"/>
                <a:round/>
                <a:headEnd type="triangle" w="sm" len="sm"/>
                <a:tailEnd type="none" w="sm" len="sm"/>
              </a:ln>
            </p:spPr>
          </p:cxnSp>
          <p:cxnSp>
            <p:nvCxnSpPr>
              <p:cNvPr id="900" name="Google Shape;900;p295"/>
              <p:cNvCxnSpPr>
                <a:stCxn id="892" idx="2"/>
                <a:endCxn id="890" idx="6"/>
              </p:cNvCxnSpPr>
              <p:nvPr/>
            </p:nvCxnSpPr>
            <p:spPr>
              <a:xfrm rot="10800000">
                <a:off x="4342934" y="2233743"/>
                <a:ext cx="515400" cy="121800"/>
              </a:xfrm>
              <a:prstGeom prst="straightConnector1">
                <a:avLst/>
              </a:prstGeom>
              <a:noFill/>
              <a:ln w="12700" cap="flat" cmpd="sng">
                <a:solidFill>
                  <a:schemeClr val="lt2"/>
                </a:solidFill>
                <a:prstDash val="solid"/>
                <a:round/>
                <a:headEnd type="triangle" w="sm" len="sm"/>
                <a:tailEnd type="none" w="sm" len="sm"/>
              </a:ln>
            </p:spPr>
          </p:cxnSp>
          <p:cxnSp>
            <p:nvCxnSpPr>
              <p:cNvPr id="901" name="Google Shape;901;p295"/>
              <p:cNvCxnSpPr/>
              <p:nvPr/>
            </p:nvCxnSpPr>
            <p:spPr>
              <a:xfrm flipH="1">
                <a:off x="4364730" y="2208524"/>
                <a:ext cx="1371600" cy="8700"/>
              </a:xfrm>
              <a:prstGeom prst="straightConnector1">
                <a:avLst/>
              </a:prstGeom>
              <a:noFill/>
              <a:ln w="12700" cap="flat" cmpd="sng">
                <a:solidFill>
                  <a:schemeClr val="lt2"/>
                </a:solidFill>
                <a:prstDash val="solid"/>
                <a:round/>
                <a:headEnd type="triangle" w="sm" len="sm"/>
                <a:tailEnd type="none" w="sm" len="sm"/>
              </a:ln>
            </p:spPr>
          </p:cxnSp>
          <p:cxnSp>
            <p:nvCxnSpPr>
              <p:cNvPr id="902" name="Google Shape;902;p295"/>
              <p:cNvCxnSpPr>
                <a:stCxn id="893" idx="3"/>
                <a:endCxn id="892" idx="6"/>
              </p:cNvCxnSpPr>
              <p:nvPr/>
            </p:nvCxnSpPr>
            <p:spPr>
              <a:xfrm flipH="1">
                <a:off x="4988942" y="2272042"/>
                <a:ext cx="761100" cy="83400"/>
              </a:xfrm>
              <a:prstGeom prst="straightConnector1">
                <a:avLst/>
              </a:prstGeom>
              <a:noFill/>
              <a:ln w="12700" cap="flat" cmpd="sng">
                <a:solidFill>
                  <a:schemeClr val="lt2"/>
                </a:solidFill>
                <a:prstDash val="solid"/>
                <a:round/>
                <a:headEnd type="triangle" w="sm" len="sm"/>
                <a:tailEnd type="none" w="sm" len="sm"/>
              </a:ln>
            </p:spPr>
          </p:cxnSp>
          <p:cxnSp>
            <p:nvCxnSpPr>
              <p:cNvPr id="903" name="Google Shape;903;p295"/>
              <p:cNvCxnSpPr>
                <a:stCxn id="894" idx="2"/>
                <a:endCxn id="892" idx="6"/>
              </p:cNvCxnSpPr>
              <p:nvPr/>
            </p:nvCxnSpPr>
            <p:spPr>
              <a:xfrm rot="10800000">
                <a:off x="4988791" y="2355449"/>
                <a:ext cx="709200" cy="141600"/>
              </a:xfrm>
              <a:prstGeom prst="straightConnector1">
                <a:avLst/>
              </a:prstGeom>
              <a:noFill/>
              <a:ln w="12700" cap="flat" cmpd="sng">
                <a:solidFill>
                  <a:schemeClr val="lt2"/>
                </a:solidFill>
                <a:prstDash val="solid"/>
                <a:round/>
                <a:headEnd type="triangle" w="sm" len="sm"/>
                <a:tailEnd type="none" w="sm" len="sm"/>
              </a:ln>
            </p:spPr>
          </p:cxnSp>
          <p:cxnSp>
            <p:nvCxnSpPr>
              <p:cNvPr id="904" name="Google Shape;904;p295"/>
              <p:cNvCxnSpPr/>
              <p:nvPr/>
            </p:nvCxnSpPr>
            <p:spPr>
              <a:xfrm rot="10800000">
                <a:off x="5851710" y="2225861"/>
                <a:ext cx="495600" cy="136800"/>
              </a:xfrm>
              <a:prstGeom prst="straightConnector1">
                <a:avLst/>
              </a:prstGeom>
              <a:noFill/>
              <a:ln w="12700" cap="flat" cmpd="sng">
                <a:solidFill>
                  <a:schemeClr val="lt2"/>
                </a:solidFill>
                <a:prstDash val="solid"/>
                <a:round/>
                <a:headEnd type="triangle" w="sm" len="sm"/>
                <a:tailEnd type="none" w="sm" len="sm"/>
              </a:ln>
            </p:spPr>
          </p:cxnSp>
          <p:cxnSp>
            <p:nvCxnSpPr>
              <p:cNvPr id="905" name="Google Shape;905;p295"/>
              <p:cNvCxnSpPr>
                <a:endCxn id="894" idx="6"/>
              </p:cNvCxnSpPr>
              <p:nvPr/>
            </p:nvCxnSpPr>
            <p:spPr>
              <a:xfrm flipH="1">
                <a:off x="5828491" y="2388149"/>
                <a:ext cx="548700" cy="108900"/>
              </a:xfrm>
              <a:prstGeom prst="straightConnector1">
                <a:avLst/>
              </a:prstGeom>
              <a:noFill/>
              <a:ln w="12700" cap="flat" cmpd="sng">
                <a:solidFill>
                  <a:schemeClr val="lt2"/>
                </a:solidFill>
                <a:prstDash val="solid"/>
                <a:round/>
                <a:headEnd type="triangle" w="sm" len="sm"/>
                <a:tailEnd type="none" w="sm" len="sm"/>
              </a:ln>
            </p:spPr>
          </p:cxnSp>
          <p:sp>
            <p:nvSpPr>
              <p:cNvPr id="906" name="Google Shape;906;p295"/>
              <p:cNvSpPr/>
              <p:nvPr/>
            </p:nvSpPr>
            <p:spPr>
              <a:xfrm>
                <a:off x="2306814" y="1893621"/>
                <a:ext cx="4522200" cy="1071776"/>
              </a:xfrm>
              <a:prstGeom prst="roundRect">
                <a:avLst>
                  <a:gd name="adj" fmla="val 10085"/>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295"/>
              <p:cNvSpPr txBox="1"/>
              <p:nvPr/>
            </p:nvSpPr>
            <p:spPr>
              <a:xfrm>
                <a:off x="2318120" y="1902971"/>
                <a:ext cx="121936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Stream and Batch Processing Engine</a:t>
                </a:r>
                <a:endParaRPr sz="1400" b="0" i="0" u="none" strike="noStrike" cap="none">
                  <a:solidFill>
                    <a:srgbClr val="000000"/>
                  </a:solidFill>
                  <a:latin typeface="Arial"/>
                  <a:ea typeface="Arial"/>
                  <a:cs typeface="Arial"/>
                  <a:sym typeface="Arial"/>
                </a:endParaRPr>
              </a:p>
            </p:txBody>
          </p:sp>
          <p:sp>
            <p:nvSpPr>
              <p:cNvPr id="908" name="Google Shape;908;p295"/>
              <p:cNvSpPr txBox="1"/>
              <p:nvPr/>
            </p:nvSpPr>
            <p:spPr>
              <a:xfrm>
                <a:off x="5865160" y="1901562"/>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Compute</a:t>
                </a:r>
                <a:endParaRPr sz="1400" b="0" i="0" u="none" strike="noStrike" cap="none">
                  <a:solidFill>
                    <a:srgbClr val="000000"/>
                  </a:solidFill>
                  <a:latin typeface="Arial"/>
                  <a:ea typeface="Arial"/>
                  <a:cs typeface="Arial"/>
                  <a:sym typeface="Arial"/>
                </a:endParaRPr>
              </a:p>
            </p:txBody>
          </p:sp>
        </p:grpSp>
        <p:grpSp>
          <p:nvGrpSpPr>
            <p:cNvPr id="909" name="Google Shape;909;p295"/>
            <p:cNvGrpSpPr/>
            <p:nvPr/>
          </p:nvGrpSpPr>
          <p:grpSpPr>
            <a:xfrm>
              <a:off x="2306814" y="3024278"/>
              <a:ext cx="4522200" cy="1127218"/>
              <a:chOff x="2306814" y="3024278"/>
              <a:chExt cx="4522200" cy="1127218"/>
            </a:xfrm>
          </p:grpSpPr>
          <p:sp>
            <p:nvSpPr>
              <p:cNvPr id="910" name="Google Shape;910;p295"/>
              <p:cNvSpPr/>
              <p:nvPr/>
            </p:nvSpPr>
            <p:spPr>
              <a:xfrm>
                <a:off x="2306814" y="3066634"/>
                <a:ext cx="4522200" cy="1021500"/>
              </a:xfrm>
              <a:prstGeom prst="roundRect">
                <a:avLst>
                  <a:gd name="adj" fmla="val 8769"/>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911" name="Google Shape;911;p295"/>
              <p:cNvGrpSpPr/>
              <p:nvPr/>
            </p:nvGrpSpPr>
            <p:grpSpPr>
              <a:xfrm>
                <a:off x="3167171" y="3024278"/>
                <a:ext cx="2743479" cy="1127218"/>
                <a:chOff x="3167171" y="3024278"/>
                <a:chExt cx="2743479" cy="1127218"/>
              </a:xfrm>
            </p:grpSpPr>
            <p:pic>
              <p:nvPicPr>
                <p:cNvPr id="912" name="Google Shape;912;p295"/>
                <p:cNvPicPr preferRelativeResize="0"/>
                <p:nvPr/>
              </p:nvPicPr>
              <p:blipFill rotWithShape="1">
                <a:blip r:embed="rId14">
                  <a:alphaModFix/>
                </a:blip>
                <a:srcRect/>
                <a:stretch/>
              </p:blipFill>
              <p:spPr>
                <a:xfrm>
                  <a:off x="5216909" y="3450065"/>
                  <a:ext cx="295309" cy="295309"/>
                </a:xfrm>
                <a:prstGeom prst="rect">
                  <a:avLst/>
                </a:prstGeom>
                <a:noFill/>
                <a:ln>
                  <a:noFill/>
                </a:ln>
              </p:spPr>
            </p:pic>
            <p:pic>
              <p:nvPicPr>
                <p:cNvPr id="913" name="Google Shape;913;p295"/>
                <p:cNvPicPr preferRelativeResize="0"/>
                <p:nvPr/>
              </p:nvPicPr>
              <p:blipFill rotWithShape="1">
                <a:blip r:embed="rId14">
                  <a:alphaModFix/>
                </a:blip>
                <a:srcRect/>
                <a:stretch/>
              </p:blipFill>
              <p:spPr>
                <a:xfrm>
                  <a:off x="3580466" y="3450065"/>
                  <a:ext cx="295309" cy="295309"/>
                </a:xfrm>
                <a:prstGeom prst="rect">
                  <a:avLst/>
                </a:prstGeom>
                <a:noFill/>
                <a:ln>
                  <a:noFill/>
                </a:ln>
              </p:spPr>
            </p:pic>
            <p:cxnSp>
              <p:nvCxnSpPr>
                <p:cNvPr id="914" name="Google Shape;914;p295"/>
                <p:cNvCxnSpPr/>
                <p:nvPr/>
              </p:nvCxnSpPr>
              <p:spPr>
                <a:xfrm>
                  <a:off x="4124078" y="3587887"/>
                  <a:ext cx="822758" cy="0"/>
                </a:xfrm>
                <a:prstGeom prst="straightConnector1">
                  <a:avLst/>
                </a:prstGeom>
                <a:noFill/>
                <a:ln w="19050" cap="flat" cmpd="sng">
                  <a:solidFill>
                    <a:schemeClr val="accent1"/>
                  </a:solidFill>
                  <a:prstDash val="solid"/>
                  <a:round/>
                  <a:headEnd type="none" w="sm" len="sm"/>
                  <a:tailEnd type="none" w="sm" len="sm"/>
                </a:ln>
              </p:spPr>
            </p:cxnSp>
            <p:pic>
              <p:nvPicPr>
                <p:cNvPr id="915" name="Google Shape;915;p295" descr="Circles with lines"/>
                <p:cNvPicPr preferRelativeResize="0"/>
                <p:nvPr/>
              </p:nvPicPr>
              <p:blipFill rotWithShape="1">
                <a:blip r:embed="rId15">
                  <a:alphaModFix/>
                </a:blip>
                <a:srcRect/>
                <a:stretch/>
              </p:blipFill>
              <p:spPr>
                <a:xfrm>
                  <a:off x="4783433" y="3024278"/>
                  <a:ext cx="1127217" cy="1127218"/>
                </a:xfrm>
                <a:prstGeom prst="rect">
                  <a:avLst/>
                </a:prstGeom>
                <a:noFill/>
                <a:ln>
                  <a:noFill/>
                </a:ln>
              </p:spPr>
            </p:pic>
            <p:pic>
              <p:nvPicPr>
                <p:cNvPr id="916" name="Google Shape;916;p295" descr="Circles with lines"/>
                <p:cNvPicPr preferRelativeResize="0"/>
                <p:nvPr/>
              </p:nvPicPr>
              <p:blipFill rotWithShape="1">
                <a:blip r:embed="rId15">
                  <a:alphaModFix/>
                </a:blip>
                <a:srcRect/>
                <a:stretch/>
              </p:blipFill>
              <p:spPr>
                <a:xfrm>
                  <a:off x="3167171" y="3024278"/>
                  <a:ext cx="1127217" cy="1127218"/>
                </a:xfrm>
                <a:prstGeom prst="rect">
                  <a:avLst/>
                </a:prstGeom>
                <a:noFill/>
                <a:ln>
                  <a:noFill/>
                </a:ln>
              </p:spPr>
            </p:pic>
          </p:grpSp>
          <p:pic>
            <p:nvPicPr>
              <p:cNvPr id="917" name="Google Shape;917;p295" descr="A picture containing building, room, scene&#10;&#10;Description automatically generated"/>
              <p:cNvPicPr preferRelativeResize="0"/>
              <p:nvPr/>
            </p:nvPicPr>
            <p:blipFill rotWithShape="1">
              <a:blip r:embed="rId6">
                <a:alphaModFix/>
              </a:blip>
              <a:srcRect/>
              <a:stretch/>
            </p:blipFill>
            <p:spPr>
              <a:xfrm>
                <a:off x="6109207" y="3484243"/>
                <a:ext cx="274660" cy="360256"/>
              </a:xfrm>
              <a:prstGeom prst="rect">
                <a:avLst/>
              </a:prstGeom>
              <a:noFill/>
              <a:ln>
                <a:noFill/>
              </a:ln>
            </p:spPr>
          </p:pic>
          <p:sp>
            <p:nvSpPr>
              <p:cNvPr id="918" name="Google Shape;918;p295"/>
              <p:cNvSpPr txBox="1"/>
              <p:nvPr/>
            </p:nvSpPr>
            <p:spPr>
              <a:xfrm>
                <a:off x="2310574" y="3073204"/>
                <a:ext cx="9676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In-Memory Data Store</a:t>
                </a:r>
                <a:endParaRPr sz="1400" b="0" i="0" u="none" strike="noStrike" cap="none">
                  <a:solidFill>
                    <a:srgbClr val="000000"/>
                  </a:solidFill>
                  <a:latin typeface="Arial"/>
                  <a:ea typeface="Arial"/>
                  <a:cs typeface="Arial"/>
                  <a:sym typeface="Arial"/>
                </a:endParaRPr>
              </a:p>
            </p:txBody>
          </p:sp>
          <p:sp>
            <p:nvSpPr>
              <p:cNvPr id="919" name="Google Shape;919;p295"/>
              <p:cNvSpPr txBox="1"/>
              <p:nvPr/>
            </p:nvSpPr>
            <p:spPr>
              <a:xfrm>
                <a:off x="5856779" y="3069435"/>
                <a:ext cx="967687" cy="2308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Storage</a:t>
                </a:r>
                <a:endParaRPr sz="1400" b="0" i="0" u="none" strike="noStrike" cap="none">
                  <a:solidFill>
                    <a:srgbClr val="000000"/>
                  </a:solidFill>
                  <a:latin typeface="Arial"/>
                  <a:ea typeface="Arial"/>
                  <a:cs typeface="Arial"/>
                  <a:sym typeface="Arial"/>
                </a:endParaRPr>
              </a:p>
            </p:txBody>
          </p:sp>
          <p:sp>
            <p:nvSpPr>
              <p:cNvPr id="920" name="Google Shape;920;p295"/>
              <p:cNvSpPr txBox="1"/>
              <p:nvPr/>
            </p:nvSpPr>
            <p:spPr>
              <a:xfrm>
                <a:off x="5762693" y="3822590"/>
                <a:ext cx="96768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Persistence</a:t>
                </a:r>
                <a:endParaRPr sz="1400" b="0" i="0" u="none" strike="noStrike" cap="none">
                  <a:solidFill>
                    <a:srgbClr val="000000"/>
                  </a:solidFill>
                  <a:latin typeface="Arial"/>
                  <a:ea typeface="Arial"/>
                  <a:cs typeface="Arial"/>
                  <a:sym typeface="Arial"/>
                </a:endParaRPr>
              </a:p>
            </p:txBody>
          </p:sp>
        </p:grpSp>
      </p:grpSp>
      <p:grpSp>
        <p:nvGrpSpPr>
          <p:cNvPr id="921" name="Google Shape;921;p295"/>
          <p:cNvGrpSpPr/>
          <p:nvPr/>
        </p:nvGrpSpPr>
        <p:grpSpPr>
          <a:xfrm>
            <a:off x="1861957" y="19128"/>
            <a:ext cx="5411913" cy="1350593"/>
            <a:chOff x="1753559" y="1254370"/>
            <a:chExt cx="5411913" cy="1350593"/>
          </a:xfrm>
        </p:grpSpPr>
        <p:grpSp>
          <p:nvGrpSpPr>
            <p:cNvPr id="922" name="Google Shape;922;p295"/>
            <p:cNvGrpSpPr/>
            <p:nvPr/>
          </p:nvGrpSpPr>
          <p:grpSpPr>
            <a:xfrm>
              <a:off x="1753559" y="1521024"/>
              <a:ext cx="5411913" cy="1083939"/>
              <a:chOff x="1753559" y="1521024"/>
              <a:chExt cx="5411913" cy="1083939"/>
            </a:xfrm>
          </p:grpSpPr>
          <p:sp>
            <p:nvSpPr>
              <p:cNvPr id="923" name="Google Shape;923;p295"/>
              <p:cNvSpPr/>
              <p:nvPr/>
            </p:nvSpPr>
            <p:spPr>
              <a:xfrm>
                <a:off x="1753559" y="1521024"/>
                <a:ext cx="5411913" cy="1083939"/>
              </a:xfrm>
              <a:prstGeom prst="roundRect">
                <a:avLst>
                  <a:gd name="adj" fmla="val 121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7450"/>
                  </a:schemeClr>
                </a:outerShdw>
              </a:effectLst>
            </p:spPr>
            <p:txBody>
              <a:bodyPr spcFirstLastPara="1" wrap="square" lIns="36000" tIns="91425" rIns="36000" bIns="0" anchor="t" anchorCtr="1">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nvGrpSpPr>
              <p:cNvPr id="924" name="Google Shape;924;p295"/>
              <p:cNvGrpSpPr/>
              <p:nvPr/>
            </p:nvGrpSpPr>
            <p:grpSpPr>
              <a:xfrm>
                <a:off x="5578247" y="1577973"/>
                <a:ext cx="694945" cy="969523"/>
                <a:chOff x="5601639" y="1577973"/>
                <a:chExt cx="694945" cy="969523"/>
              </a:xfrm>
            </p:grpSpPr>
            <p:sp>
              <p:nvSpPr>
                <p:cNvPr id="925" name="Google Shape;925;p295"/>
                <p:cNvSpPr/>
                <p:nvPr/>
              </p:nvSpPr>
              <p:spPr>
                <a:xfrm>
                  <a:off x="5601640"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26" name="Google Shape;926;p295"/>
                <p:cNvSpPr/>
                <p:nvPr/>
              </p:nvSpPr>
              <p:spPr>
                <a:xfrm>
                  <a:off x="5601639" y="2020027"/>
                  <a:ext cx="694944" cy="527469"/>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Go Client</a:t>
                  </a:r>
                  <a:endParaRPr sz="1100" b="0" i="0" u="none" strike="noStrike" cap="none">
                    <a:solidFill>
                      <a:schemeClr val="dk1"/>
                    </a:solidFill>
                    <a:latin typeface="Arial"/>
                    <a:ea typeface="Arial"/>
                    <a:cs typeface="Arial"/>
                    <a:sym typeface="Arial"/>
                  </a:endParaRPr>
                </a:p>
              </p:txBody>
            </p:sp>
          </p:grpSp>
          <p:grpSp>
            <p:nvGrpSpPr>
              <p:cNvPr id="927" name="Google Shape;927;p295"/>
              <p:cNvGrpSpPr/>
              <p:nvPr/>
            </p:nvGrpSpPr>
            <p:grpSpPr>
              <a:xfrm>
                <a:off x="6310243" y="1579836"/>
                <a:ext cx="694945" cy="967660"/>
                <a:chOff x="6318395" y="1579836"/>
                <a:chExt cx="694945" cy="967660"/>
              </a:xfrm>
            </p:grpSpPr>
            <p:sp>
              <p:nvSpPr>
                <p:cNvPr id="928" name="Google Shape;928;p295"/>
                <p:cNvSpPr/>
                <p:nvPr/>
              </p:nvSpPr>
              <p:spPr>
                <a:xfrm>
                  <a:off x="6318396" y="1579836"/>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Analytics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Client</a:t>
                  </a:r>
                  <a:endParaRPr sz="1100" b="0" i="0" u="none" strike="noStrike" cap="none">
                    <a:solidFill>
                      <a:schemeClr val="dk1"/>
                    </a:solidFill>
                    <a:latin typeface="Arial"/>
                    <a:ea typeface="Arial"/>
                    <a:cs typeface="Arial"/>
                    <a:sym typeface="Arial"/>
                  </a:endParaRPr>
                </a:p>
              </p:txBody>
            </p:sp>
            <p:sp>
              <p:nvSpPr>
                <p:cNvPr id="929" name="Google Shape;929;p295"/>
                <p:cNvSpPr/>
                <p:nvPr/>
              </p:nvSpPr>
              <p:spPr>
                <a:xfrm>
                  <a:off x="6318395" y="2021890"/>
                  <a:ext cx="694944" cy="525606"/>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JDBC</a:t>
                  </a:r>
                  <a:endParaRPr sz="1100" b="0" i="0" u="none" strike="noStrike" cap="none">
                    <a:solidFill>
                      <a:schemeClr val="dk1"/>
                    </a:solidFill>
                    <a:latin typeface="Arial"/>
                    <a:ea typeface="Arial"/>
                    <a:cs typeface="Arial"/>
                    <a:sym typeface="Arial"/>
                  </a:endParaRPr>
                </a:p>
              </p:txBody>
            </p:sp>
          </p:grpSp>
          <p:grpSp>
            <p:nvGrpSpPr>
              <p:cNvPr id="930" name="Google Shape;930;p295"/>
              <p:cNvGrpSpPr/>
              <p:nvPr/>
            </p:nvGrpSpPr>
            <p:grpSpPr>
              <a:xfrm>
                <a:off x="1919547" y="1577974"/>
                <a:ext cx="694947" cy="970503"/>
                <a:chOff x="1912459" y="1568547"/>
                <a:chExt cx="694947" cy="970503"/>
              </a:xfrm>
            </p:grpSpPr>
            <p:sp>
              <p:nvSpPr>
                <p:cNvPr id="931" name="Google Shape;931;p295"/>
                <p:cNvSpPr/>
                <p:nvPr/>
              </p:nvSpPr>
              <p:spPr>
                <a:xfrm>
                  <a:off x="1912462" y="1568547"/>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2" name="Google Shape;932;p295"/>
                <p:cNvSpPr/>
                <p:nvPr/>
              </p:nvSpPr>
              <p:spPr>
                <a:xfrm>
                  <a:off x="1912461" y="2010601"/>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Java Client</a:t>
                  </a:r>
                  <a:endParaRPr sz="1100" b="0" i="0" u="none" strike="noStrike" cap="none">
                    <a:solidFill>
                      <a:schemeClr val="dk1"/>
                    </a:solidFill>
                    <a:latin typeface="Arial"/>
                    <a:ea typeface="Arial"/>
                    <a:cs typeface="Arial"/>
                    <a:sym typeface="Arial"/>
                  </a:endParaRPr>
                </a:p>
              </p:txBody>
            </p:sp>
            <p:sp>
              <p:nvSpPr>
                <p:cNvPr id="933" name="Google Shape;933;p295"/>
                <p:cNvSpPr/>
                <p:nvPr/>
              </p:nvSpPr>
              <p:spPr>
                <a:xfrm>
                  <a:off x="1912461" y="240189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4" name="Google Shape;934;p295"/>
                <p:cNvSpPr/>
                <p:nvPr/>
              </p:nvSpPr>
              <p:spPr>
                <a:xfrm>
                  <a:off x="1912459" y="224102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35" name="Google Shape;935;p295"/>
              <p:cNvGrpSpPr/>
              <p:nvPr/>
            </p:nvGrpSpPr>
            <p:grpSpPr>
              <a:xfrm>
                <a:off x="2652216" y="1577973"/>
                <a:ext cx="696359" cy="970501"/>
                <a:chOff x="2645128" y="1577973"/>
                <a:chExt cx="696359" cy="970501"/>
              </a:xfrm>
            </p:grpSpPr>
            <p:sp>
              <p:nvSpPr>
                <p:cNvPr id="936" name="Google Shape;936;p295"/>
                <p:cNvSpPr/>
                <p:nvPr/>
              </p:nvSpPr>
              <p:spPr>
                <a:xfrm>
                  <a:off x="26451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37" name="Google Shape;937;p295"/>
                <p:cNvSpPr/>
                <p:nvPr/>
              </p:nvSpPr>
              <p:spPr>
                <a:xfrm>
                  <a:off x="2645129"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C#/.Net Client</a:t>
                  </a:r>
                  <a:endParaRPr sz="1100" b="0" i="0" u="none" strike="noStrike" cap="none">
                    <a:solidFill>
                      <a:schemeClr val="dk1"/>
                    </a:solidFill>
                    <a:latin typeface="Arial"/>
                    <a:ea typeface="Arial"/>
                    <a:cs typeface="Arial"/>
                    <a:sym typeface="Arial"/>
                  </a:endParaRPr>
                </a:p>
              </p:txBody>
            </p:sp>
            <p:sp>
              <p:nvSpPr>
                <p:cNvPr id="938" name="Google Shape;938;p295"/>
                <p:cNvSpPr/>
                <p:nvPr/>
              </p:nvSpPr>
              <p:spPr>
                <a:xfrm>
                  <a:off x="2646543" y="2411314"/>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39" name="Google Shape;939;p295"/>
                <p:cNvSpPr/>
                <p:nvPr/>
              </p:nvSpPr>
              <p:spPr>
                <a:xfrm>
                  <a:off x="2646541" y="2250448"/>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0" name="Google Shape;940;p295"/>
              <p:cNvGrpSpPr/>
              <p:nvPr/>
            </p:nvGrpSpPr>
            <p:grpSpPr>
              <a:xfrm>
                <a:off x="3383349" y="1577973"/>
                <a:ext cx="696561" cy="970502"/>
                <a:chOff x="3376261" y="1577973"/>
                <a:chExt cx="696561" cy="970502"/>
              </a:xfrm>
            </p:grpSpPr>
            <p:sp>
              <p:nvSpPr>
                <p:cNvPr id="941" name="Google Shape;941;p295"/>
                <p:cNvSpPr/>
                <p:nvPr/>
              </p:nvSpPr>
              <p:spPr>
                <a:xfrm>
                  <a:off x="3376262"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2" name="Google Shape;942;p295"/>
                <p:cNvSpPr/>
                <p:nvPr/>
              </p:nvSpPr>
              <p:spPr>
                <a:xfrm>
                  <a:off x="3376261"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C++ Client</a:t>
                  </a:r>
                  <a:endParaRPr sz="1100" b="0" i="0" u="none" strike="noStrike" cap="none">
                    <a:solidFill>
                      <a:schemeClr val="dk1"/>
                    </a:solidFill>
                    <a:latin typeface="Arial"/>
                    <a:ea typeface="Arial"/>
                    <a:cs typeface="Arial"/>
                    <a:sym typeface="Arial"/>
                  </a:endParaRPr>
                </a:p>
              </p:txBody>
            </p:sp>
            <p:sp>
              <p:nvSpPr>
                <p:cNvPr id="943" name="Google Shape;943;p295"/>
                <p:cNvSpPr/>
                <p:nvPr/>
              </p:nvSpPr>
              <p:spPr>
                <a:xfrm>
                  <a:off x="3377878" y="2411315"/>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4" name="Google Shape;944;p295"/>
                <p:cNvSpPr/>
                <p:nvPr/>
              </p:nvSpPr>
              <p:spPr>
                <a:xfrm>
                  <a:off x="337787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45" name="Google Shape;945;p295"/>
              <p:cNvGrpSpPr/>
              <p:nvPr/>
            </p:nvGrpSpPr>
            <p:grpSpPr>
              <a:xfrm>
                <a:off x="4110731" y="1577973"/>
                <a:ext cx="699219" cy="970504"/>
                <a:chOff x="4107453" y="1577973"/>
                <a:chExt cx="699219" cy="970504"/>
              </a:xfrm>
            </p:grpSpPr>
            <p:sp>
              <p:nvSpPr>
                <p:cNvPr id="946" name="Google Shape;946;p295"/>
                <p:cNvSpPr/>
                <p:nvPr/>
              </p:nvSpPr>
              <p:spPr>
                <a:xfrm>
                  <a:off x="4111728" y="1577973"/>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47" name="Google Shape;947;p295"/>
                <p:cNvSpPr/>
                <p:nvPr/>
              </p:nvSpPr>
              <p:spPr>
                <a:xfrm>
                  <a:off x="4111728" y="2020027"/>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JS Client</a:t>
                  </a:r>
                  <a:endParaRPr sz="1100" b="0" i="0" u="none" strike="noStrike" cap="none">
                    <a:solidFill>
                      <a:schemeClr val="dk1"/>
                    </a:solidFill>
                    <a:latin typeface="Arial"/>
                    <a:ea typeface="Arial"/>
                    <a:cs typeface="Arial"/>
                    <a:sym typeface="Arial"/>
                  </a:endParaRPr>
                </a:p>
              </p:txBody>
            </p:sp>
            <p:sp>
              <p:nvSpPr>
                <p:cNvPr id="948" name="Google Shape;948;p295"/>
                <p:cNvSpPr/>
                <p:nvPr/>
              </p:nvSpPr>
              <p:spPr>
                <a:xfrm>
                  <a:off x="4107455"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49" name="Google Shape;949;p295"/>
                <p:cNvSpPr/>
                <p:nvPr/>
              </p:nvSpPr>
              <p:spPr>
                <a:xfrm>
                  <a:off x="4107453"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nvGrpSpPr>
              <p:cNvPr id="950" name="Google Shape;950;p295"/>
              <p:cNvGrpSpPr/>
              <p:nvPr/>
            </p:nvGrpSpPr>
            <p:grpSpPr>
              <a:xfrm>
                <a:off x="4841044" y="1577971"/>
                <a:ext cx="699220" cy="970506"/>
                <a:chOff x="4849196" y="1577971"/>
                <a:chExt cx="699220" cy="970506"/>
              </a:xfrm>
            </p:grpSpPr>
            <p:sp>
              <p:nvSpPr>
                <p:cNvPr id="951" name="Google Shape;951;p295"/>
                <p:cNvSpPr/>
                <p:nvPr/>
              </p:nvSpPr>
              <p:spPr>
                <a:xfrm>
                  <a:off x="4853472" y="1577971"/>
                  <a:ext cx="694944" cy="420624"/>
                </a:xfrm>
                <a:prstGeom prst="roundRect">
                  <a:avLst>
                    <a:gd name="adj" fmla="val 5050"/>
                  </a:avLst>
                </a:prstGeom>
                <a:solidFill>
                  <a:srgbClr val="C6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Microservice Servlet</a:t>
                  </a:r>
                  <a:endParaRPr sz="1100" b="0" i="0" u="none" strike="noStrike" cap="none">
                    <a:solidFill>
                      <a:schemeClr val="dk1"/>
                    </a:solidFill>
                    <a:latin typeface="Arial"/>
                    <a:ea typeface="Arial"/>
                    <a:cs typeface="Arial"/>
                    <a:sym typeface="Arial"/>
                  </a:endParaRPr>
                </a:p>
              </p:txBody>
            </p:sp>
            <p:sp>
              <p:nvSpPr>
                <p:cNvPr id="952" name="Google Shape;952;p295"/>
                <p:cNvSpPr/>
                <p:nvPr/>
              </p:nvSpPr>
              <p:spPr>
                <a:xfrm>
                  <a:off x="4853471" y="2020026"/>
                  <a:ext cx="694944" cy="210312"/>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Python Client</a:t>
                  </a:r>
                  <a:endParaRPr sz="1100" b="0" i="0" u="none" strike="noStrike" cap="none">
                    <a:solidFill>
                      <a:schemeClr val="dk1"/>
                    </a:solidFill>
                    <a:latin typeface="Arial"/>
                    <a:ea typeface="Arial"/>
                    <a:cs typeface="Arial"/>
                    <a:sym typeface="Arial"/>
                  </a:endParaRPr>
                </a:p>
              </p:txBody>
            </p:sp>
            <p:sp>
              <p:nvSpPr>
                <p:cNvPr id="953" name="Google Shape;953;p295"/>
                <p:cNvSpPr/>
                <p:nvPr/>
              </p:nvSpPr>
              <p:spPr>
                <a:xfrm>
                  <a:off x="4849198" y="2411317"/>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Nearcache</a:t>
                  </a:r>
                  <a:endParaRPr sz="600" b="0" i="0" u="none" strike="noStrike" cap="none">
                    <a:solidFill>
                      <a:schemeClr val="dk1"/>
                    </a:solidFill>
                    <a:latin typeface="Arial"/>
                    <a:ea typeface="Arial"/>
                    <a:cs typeface="Arial"/>
                    <a:sym typeface="Arial"/>
                  </a:endParaRPr>
                </a:p>
              </p:txBody>
            </p:sp>
            <p:sp>
              <p:nvSpPr>
                <p:cNvPr id="954" name="Google Shape;954;p295"/>
                <p:cNvSpPr/>
                <p:nvPr/>
              </p:nvSpPr>
              <p:spPr>
                <a:xfrm>
                  <a:off x="4849196" y="2250450"/>
                  <a:ext cx="694944" cy="137160"/>
                </a:xfrm>
                <a:prstGeom prst="roundRect">
                  <a:avLst>
                    <a:gd name="adj" fmla="val 5050"/>
                  </a:avLst>
                </a:prstGeom>
                <a:solidFill>
                  <a:srgbClr val="8DFFFD"/>
                </a:solidFill>
                <a:ln>
                  <a:noFill/>
                </a:ln>
              </p:spPr>
              <p:txBody>
                <a:bodyPr spcFirstLastPara="1" wrap="square" lIns="91425" tIns="45725" rIns="91425" bIns="457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Arial"/>
                      <a:ea typeface="Arial"/>
                      <a:cs typeface="Arial"/>
                      <a:sym typeface="Arial"/>
                    </a:rPr>
                    <a:t>SQL</a:t>
                  </a:r>
                  <a:endParaRPr sz="600" b="0" i="0" u="none" strike="noStrike" cap="none">
                    <a:solidFill>
                      <a:schemeClr val="dk1"/>
                    </a:solidFill>
                    <a:latin typeface="Arial"/>
                    <a:ea typeface="Arial"/>
                    <a:cs typeface="Arial"/>
                    <a:sym typeface="Arial"/>
                  </a:endParaRPr>
                </a:p>
              </p:txBody>
            </p:sp>
          </p:grpSp>
        </p:grpSp>
        <p:sp>
          <p:nvSpPr>
            <p:cNvPr id="955" name="Google Shape;955;p295"/>
            <p:cNvSpPr/>
            <p:nvPr/>
          </p:nvSpPr>
          <p:spPr>
            <a:xfrm>
              <a:off x="3617239" y="1254370"/>
              <a:ext cx="168988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2"/>
                  </a:solidFill>
                  <a:latin typeface="Arial"/>
                  <a:ea typeface="Arial"/>
                  <a:cs typeface="Arial"/>
                  <a:sym typeface="Arial"/>
                </a:rPr>
                <a:t>End User Applications</a:t>
              </a:r>
              <a:endParaRPr sz="1400" b="0" i="0" u="none" strike="noStrike" cap="none">
                <a:solidFill>
                  <a:srgbClr val="000000"/>
                </a:solidFill>
                <a:latin typeface="Arial"/>
                <a:ea typeface="Arial"/>
                <a:cs typeface="Arial"/>
                <a:sym typeface="Arial"/>
              </a:endParaRPr>
            </a:p>
          </p:txBody>
        </p:sp>
      </p:grpSp>
      <p:grpSp>
        <p:nvGrpSpPr>
          <p:cNvPr id="956" name="Google Shape;956;p295"/>
          <p:cNvGrpSpPr/>
          <p:nvPr/>
        </p:nvGrpSpPr>
        <p:grpSpPr>
          <a:xfrm>
            <a:off x="3598785" y="4201151"/>
            <a:ext cx="1949934" cy="927208"/>
            <a:chOff x="3598785" y="4201151"/>
            <a:chExt cx="1949934" cy="927208"/>
          </a:xfrm>
        </p:grpSpPr>
        <p:pic>
          <p:nvPicPr>
            <p:cNvPr id="957" name="Google Shape;957;p295" descr="A picture containing building, room, scene&#10;&#10;Description automatically generated"/>
            <p:cNvPicPr preferRelativeResize="0"/>
            <p:nvPr/>
          </p:nvPicPr>
          <p:blipFill rotWithShape="1">
            <a:blip r:embed="rId6">
              <a:alphaModFix/>
            </a:blip>
            <a:srcRect/>
            <a:stretch/>
          </p:blipFill>
          <p:spPr>
            <a:xfrm>
              <a:off x="3947610" y="4515410"/>
              <a:ext cx="274660" cy="360256"/>
            </a:xfrm>
            <a:prstGeom prst="rect">
              <a:avLst/>
            </a:prstGeom>
            <a:noFill/>
            <a:ln>
              <a:noFill/>
            </a:ln>
          </p:spPr>
        </p:pic>
        <p:cxnSp>
          <p:nvCxnSpPr>
            <p:cNvPr id="958" name="Google Shape;958;p295"/>
            <p:cNvCxnSpPr>
              <a:endCxn id="957" idx="0"/>
            </p:cNvCxnSpPr>
            <p:nvPr/>
          </p:nvCxnSpPr>
          <p:spPr>
            <a:xfrm>
              <a:off x="4084940" y="4202810"/>
              <a:ext cx="0" cy="312600"/>
            </a:xfrm>
            <a:prstGeom prst="straightConnector1">
              <a:avLst/>
            </a:prstGeom>
            <a:noFill/>
            <a:ln w="19050" cap="flat" cmpd="sng">
              <a:solidFill>
                <a:schemeClr val="lt2"/>
              </a:solidFill>
              <a:prstDash val="solid"/>
              <a:round/>
              <a:headEnd type="triangle" w="med" len="med"/>
              <a:tailEnd type="triangle" w="med" len="med"/>
            </a:ln>
          </p:spPr>
        </p:cxnSp>
        <p:sp>
          <p:nvSpPr>
            <p:cNvPr id="959" name="Google Shape;959;p295"/>
            <p:cNvSpPr txBox="1"/>
            <p:nvPr/>
          </p:nvSpPr>
          <p:spPr>
            <a:xfrm>
              <a:off x="3598785" y="4882138"/>
              <a:ext cx="1949934" cy="246221"/>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Systems of Record</a:t>
              </a:r>
              <a:endParaRPr sz="1400" b="0" i="0" u="none" strike="noStrike" cap="none">
                <a:solidFill>
                  <a:srgbClr val="000000"/>
                </a:solidFill>
                <a:latin typeface="Arial"/>
                <a:ea typeface="Arial"/>
                <a:cs typeface="Arial"/>
                <a:sym typeface="Arial"/>
              </a:endParaRPr>
            </a:p>
          </p:txBody>
        </p:sp>
        <p:pic>
          <p:nvPicPr>
            <p:cNvPr id="960" name="Google Shape;960;p295" descr="A picture containing building, room, scene&#10;&#10;Description automatically generated"/>
            <p:cNvPicPr preferRelativeResize="0"/>
            <p:nvPr/>
          </p:nvPicPr>
          <p:blipFill rotWithShape="1">
            <a:blip r:embed="rId6">
              <a:alphaModFix/>
            </a:blip>
            <a:srcRect/>
            <a:stretch/>
          </p:blipFill>
          <p:spPr>
            <a:xfrm>
              <a:off x="4436422" y="4517586"/>
              <a:ext cx="274660" cy="360256"/>
            </a:xfrm>
            <a:prstGeom prst="rect">
              <a:avLst/>
            </a:prstGeom>
            <a:noFill/>
            <a:ln>
              <a:noFill/>
            </a:ln>
          </p:spPr>
        </p:pic>
        <p:pic>
          <p:nvPicPr>
            <p:cNvPr id="961" name="Google Shape;961;p295" descr="A picture containing building, room, scene&#10;&#10;Description automatically generated"/>
            <p:cNvPicPr preferRelativeResize="0"/>
            <p:nvPr/>
          </p:nvPicPr>
          <p:blipFill rotWithShape="1">
            <a:blip r:embed="rId6">
              <a:alphaModFix/>
            </a:blip>
            <a:srcRect/>
            <a:stretch/>
          </p:blipFill>
          <p:spPr>
            <a:xfrm>
              <a:off x="4928498" y="4516498"/>
              <a:ext cx="274660" cy="360256"/>
            </a:xfrm>
            <a:prstGeom prst="rect">
              <a:avLst/>
            </a:prstGeom>
            <a:noFill/>
            <a:ln>
              <a:noFill/>
            </a:ln>
          </p:spPr>
        </p:pic>
        <p:cxnSp>
          <p:nvCxnSpPr>
            <p:cNvPr id="962" name="Google Shape;962;p295"/>
            <p:cNvCxnSpPr/>
            <p:nvPr/>
          </p:nvCxnSpPr>
          <p:spPr>
            <a:xfrm>
              <a:off x="4571603" y="4201151"/>
              <a:ext cx="0" cy="312673"/>
            </a:xfrm>
            <a:prstGeom prst="straightConnector1">
              <a:avLst/>
            </a:prstGeom>
            <a:noFill/>
            <a:ln w="19050" cap="flat" cmpd="sng">
              <a:solidFill>
                <a:schemeClr val="lt2"/>
              </a:solidFill>
              <a:prstDash val="solid"/>
              <a:round/>
              <a:headEnd type="triangle" w="med" len="med"/>
              <a:tailEnd type="triangle" w="med" len="med"/>
            </a:ln>
          </p:spPr>
        </p:cxnSp>
        <p:cxnSp>
          <p:nvCxnSpPr>
            <p:cNvPr id="963" name="Google Shape;963;p295"/>
            <p:cNvCxnSpPr/>
            <p:nvPr/>
          </p:nvCxnSpPr>
          <p:spPr>
            <a:xfrm>
              <a:off x="5068380" y="4201151"/>
              <a:ext cx="0" cy="312673"/>
            </a:xfrm>
            <a:prstGeom prst="straightConnector1">
              <a:avLst/>
            </a:prstGeom>
            <a:noFill/>
            <a:ln w="19050" cap="flat" cmpd="sng">
              <a:solidFill>
                <a:schemeClr val="lt2"/>
              </a:solidFill>
              <a:prstDash val="solid"/>
              <a:round/>
              <a:headEnd type="triangle" w="med" len="med"/>
              <a:tailEnd type="triangl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
          <p:cNvSpPr/>
          <p:nvPr/>
        </p:nvSpPr>
        <p:spPr>
          <a:xfrm>
            <a:off x="4297411"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970" name="Google Shape;970;p8"/>
          <p:cNvSpPr/>
          <p:nvPr/>
        </p:nvSpPr>
        <p:spPr>
          <a:xfrm>
            <a:off x="3766445"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971" name="Google Shape;971;p8"/>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a:t>Traditional Stream Processing Architecture</a:t>
            </a:r>
            <a:endParaRPr/>
          </a:p>
        </p:txBody>
      </p:sp>
      <p:sp>
        <p:nvSpPr>
          <p:cNvPr id="972" name="Google Shape;972;p8"/>
          <p:cNvSpPr txBox="1">
            <a:spLocks noGrp="1"/>
          </p:cNvSpPr>
          <p:nvPr>
            <p:ph type="body" idx="1"/>
          </p:nvPr>
        </p:nvSpPr>
        <p:spPr>
          <a:xfrm>
            <a:off x="227014" y="666750"/>
            <a:ext cx="2465820" cy="4095750"/>
          </a:xfrm>
          <a:prstGeom prst="rect">
            <a:avLst/>
          </a:prstGeom>
          <a:noFill/>
          <a:ln>
            <a:noFill/>
          </a:ln>
        </p:spPr>
        <p:txBody>
          <a:bodyPr spcFirstLastPara="1" wrap="square" lIns="64000" tIns="36575" rIns="64000" bIns="36575" anchor="t" anchorCtr="0">
            <a:noAutofit/>
          </a:bodyPr>
          <a:lstStyle/>
          <a:p>
            <a:pPr marL="230188" lvl="0" indent="-230188" algn="l" rtl="0">
              <a:lnSpc>
                <a:spcPct val="120000"/>
              </a:lnSpc>
              <a:spcBef>
                <a:spcPts val="0"/>
              </a:spcBef>
              <a:spcAft>
                <a:spcPts val="0"/>
              </a:spcAft>
              <a:buSzPts val="1120"/>
              <a:buChar char="✦"/>
            </a:pPr>
            <a:r>
              <a:rPr lang="en-US"/>
              <a:t>Streaming architectures require an</a:t>
            </a:r>
            <a:br>
              <a:rPr lang="en-US"/>
            </a:br>
            <a:r>
              <a:rPr lang="en-US"/>
              <a:t>event streaming database.</a:t>
            </a:r>
            <a:endParaRPr/>
          </a:p>
          <a:p>
            <a:pPr marL="230188" lvl="0" indent="-159068" algn="l" rtl="0">
              <a:lnSpc>
                <a:spcPct val="120000"/>
              </a:lnSpc>
              <a:spcBef>
                <a:spcPts val="0"/>
              </a:spcBef>
              <a:spcAft>
                <a:spcPts val="0"/>
              </a:spcAft>
              <a:buSzPts val="1120"/>
              <a:buNone/>
            </a:pPr>
            <a:endParaRPr/>
          </a:p>
          <a:p>
            <a:pPr marL="230188" lvl="0" indent="-230188" algn="l" rtl="0">
              <a:lnSpc>
                <a:spcPct val="120000"/>
              </a:lnSpc>
              <a:spcBef>
                <a:spcPts val="0"/>
              </a:spcBef>
              <a:spcAft>
                <a:spcPts val="0"/>
              </a:spcAft>
              <a:buSzPts val="1120"/>
              <a:buChar char="✦"/>
            </a:pPr>
            <a:r>
              <a:rPr lang="en-US"/>
              <a:t>But bolted-on, external data stores add latency and complexity.</a:t>
            </a:r>
            <a:endParaRPr/>
          </a:p>
          <a:p>
            <a:pPr marL="230188" lvl="0" indent="-159068" algn="l" rtl="0">
              <a:lnSpc>
                <a:spcPct val="120000"/>
              </a:lnSpc>
              <a:spcBef>
                <a:spcPts val="0"/>
              </a:spcBef>
              <a:spcAft>
                <a:spcPts val="0"/>
              </a:spcAft>
              <a:buSzPts val="1120"/>
              <a:buNone/>
            </a:pPr>
            <a:endParaRPr/>
          </a:p>
        </p:txBody>
      </p:sp>
      <p:sp>
        <p:nvSpPr>
          <p:cNvPr id="975" name="Google Shape;975;p8"/>
          <p:cNvSpPr/>
          <p:nvPr/>
        </p:nvSpPr>
        <p:spPr>
          <a:xfrm>
            <a:off x="5359775" y="2321913"/>
            <a:ext cx="471672" cy="938703"/>
          </a:xfrm>
          <a:prstGeom prst="upDownArrow">
            <a:avLst>
              <a:gd name="adj1" fmla="val 58768"/>
              <a:gd name="adj2" fmla="val 62104"/>
            </a:avLst>
          </a:prstGeom>
          <a:solidFill>
            <a:srgbClr val="7F7F7F"/>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976" name="Google Shape;976;p8"/>
          <p:cNvSpPr txBox="1"/>
          <p:nvPr/>
        </p:nvSpPr>
        <p:spPr>
          <a:xfrm>
            <a:off x="4043704" y="2484637"/>
            <a:ext cx="1380923" cy="561662"/>
          </a:xfrm>
          <a:prstGeom prst="rect">
            <a:avLst/>
          </a:prstGeom>
          <a:noFill/>
          <a:ln>
            <a:noFill/>
          </a:ln>
        </p:spPr>
        <p:txBody>
          <a:bodyPr spcFirstLastPara="1" wrap="square" lIns="68550" tIns="34275" rIns="68550" bIns="34275" anchor="t" anchorCtr="0">
            <a:spAutoFit/>
          </a:bodyPr>
          <a:lstStyle/>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Latency</a:t>
            </a:r>
            <a:endParaRPr sz="8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Bolted-on integration complexity</a:t>
            </a:r>
            <a:endParaRPr sz="8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800" b="0" i="0" u="none" strike="noStrike" cap="none">
                <a:solidFill>
                  <a:schemeClr val="lt1"/>
                </a:solidFill>
                <a:latin typeface="Arial"/>
                <a:ea typeface="Arial"/>
                <a:cs typeface="Arial"/>
                <a:sym typeface="Arial"/>
              </a:rPr>
              <a:t>System complexity</a:t>
            </a:r>
            <a:endParaRPr sz="800" b="0" i="0" u="none" strike="noStrike" cap="none">
              <a:solidFill>
                <a:schemeClr val="lt1"/>
              </a:solidFill>
              <a:latin typeface="Arial"/>
              <a:ea typeface="Arial"/>
              <a:cs typeface="Arial"/>
              <a:sym typeface="Arial"/>
            </a:endParaRPr>
          </a:p>
        </p:txBody>
      </p:sp>
      <p:sp>
        <p:nvSpPr>
          <p:cNvPr id="977" name="Google Shape;977;p8"/>
          <p:cNvSpPr/>
          <p:nvPr/>
        </p:nvSpPr>
        <p:spPr>
          <a:xfrm>
            <a:off x="4382904" y="1600077"/>
            <a:ext cx="2440004" cy="697493"/>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Engine</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sp>
        <p:nvSpPr>
          <p:cNvPr id="978" name="Google Shape;978;p8"/>
          <p:cNvSpPr/>
          <p:nvPr/>
        </p:nvSpPr>
        <p:spPr>
          <a:xfrm>
            <a:off x="4531482" y="1916090"/>
            <a:ext cx="457200" cy="234272"/>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1</a:t>
            </a:r>
            <a:endParaRPr sz="1050" b="0" i="0" u="none" strike="noStrike" cap="none">
              <a:solidFill>
                <a:schemeClr val="lt1"/>
              </a:solidFill>
              <a:latin typeface="Arial"/>
              <a:ea typeface="Arial"/>
              <a:cs typeface="Arial"/>
              <a:sym typeface="Arial"/>
            </a:endParaRPr>
          </a:p>
        </p:txBody>
      </p:sp>
      <p:sp>
        <p:nvSpPr>
          <p:cNvPr id="979" name="Google Shape;979;p8"/>
          <p:cNvSpPr/>
          <p:nvPr/>
        </p:nvSpPr>
        <p:spPr>
          <a:xfrm>
            <a:off x="5093243" y="1915083"/>
            <a:ext cx="457200" cy="236287"/>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2</a:t>
            </a:r>
            <a:endParaRPr sz="1050" b="0" i="0" u="none" strike="noStrike" cap="none">
              <a:solidFill>
                <a:schemeClr val="lt1"/>
              </a:solidFill>
              <a:latin typeface="Arial"/>
              <a:ea typeface="Arial"/>
              <a:cs typeface="Arial"/>
              <a:sym typeface="Arial"/>
            </a:endParaRPr>
          </a:p>
        </p:txBody>
      </p:sp>
      <p:sp>
        <p:nvSpPr>
          <p:cNvPr id="980" name="Google Shape;980;p8"/>
          <p:cNvSpPr/>
          <p:nvPr/>
        </p:nvSpPr>
        <p:spPr>
          <a:xfrm>
            <a:off x="5655004" y="1915082"/>
            <a:ext cx="457200" cy="236288"/>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3</a:t>
            </a:r>
            <a:endParaRPr sz="1050" b="0" i="0" u="none" strike="noStrike" cap="none">
              <a:solidFill>
                <a:schemeClr val="lt1"/>
              </a:solidFill>
              <a:latin typeface="Arial"/>
              <a:ea typeface="Arial"/>
              <a:cs typeface="Arial"/>
              <a:sym typeface="Arial"/>
            </a:endParaRPr>
          </a:p>
        </p:txBody>
      </p:sp>
      <p:sp>
        <p:nvSpPr>
          <p:cNvPr id="981" name="Google Shape;981;p8"/>
          <p:cNvSpPr/>
          <p:nvPr/>
        </p:nvSpPr>
        <p:spPr>
          <a:xfrm>
            <a:off x="6216764" y="1917809"/>
            <a:ext cx="457200" cy="230834"/>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N</a:t>
            </a:r>
            <a:endParaRPr sz="1050" b="0" i="0" u="none" strike="noStrike" cap="none">
              <a:solidFill>
                <a:schemeClr val="lt1"/>
              </a:solidFill>
              <a:latin typeface="Arial"/>
              <a:ea typeface="Arial"/>
              <a:cs typeface="Arial"/>
              <a:sym typeface="Arial"/>
            </a:endParaRPr>
          </a:p>
        </p:txBody>
      </p:sp>
      <p:sp>
        <p:nvSpPr>
          <p:cNvPr id="982" name="Google Shape;982;p8"/>
          <p:cNvSpPr txBox="1"/>
          <p:nvPr/>
        </p:nvSpPr>
        <p:spPr>
          <a:xfrm>
            <a:off x="6004698" y="1902213"/>
            <a:ext cx="205604"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a:t>
            </a:r>
            <a:endParaRPr sz="1050" b="0" i="0" u="none" strike="noStrike" cap="none">
              <a:solidFill>
                <a:srgbClr val="000000"/>
              </a:solidFill>
              <a:latin typeface="Arial"/>
              <a:ea typeface="Arial"/>
              <a:cs typeface="Arial"/>
              <a:sym typeface="Arial"/>
            </a:endParaRPr>
          </a:p>
        </p:txBody>
      </p:sp>
      <p:sp>
        <p:nvSpPr>
          <p:cNvPr id="983" name="Google Shape;983;p8"/>
          <p:cNvSpPr txBox="1"/>
          <p:nvPr/>
        </p:nvSpPr>
        <p:spPr>
          <a:xfrm>
            <a:off x="7256214" y="834263"/>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984" name="Google Shape;984;p8"/>
          <p:cNvSpPr/>
          <p:nvPr/>
        </p:nvSpPr>
        <p:spPr>
          <a:xfrm>
            <a:off x="7000155" y="781495"/>
            <a:ext cx="173120" cy="610108"/>
          </a:xfrm>
          <a:prstGeom prst="rightBrace">
            <a:avLst>
              <a:gd name="adj1" fmla="val 13996"/>
              <a:gd name="adj2" fmla="val 51348"/>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sp>
        <p:nvSpPr>
          <p:cNvPr id="985" name="Google Shape;985;p8"/>
          <p:cNvSpPr/>
          <p:nvPr/>
        </p:nvSpPr>
        <p:spPr>
          <a:xfrm>
            <a:off x="5807575" y="5837084"/>
            <a:ext cx="931244" cy="743552"/>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RDBMS</a:t>
            </a:r>
            <a:endParaRPr sz="1050" b="0" i="0" u="none" strike="noStrike" cap="none">
              <a:solidFill>
                <a:schemeClr val="lt1"/>
              </a:solidFill>
              <a:latin typeface="Arial"/>
              <a:ea typeface="Arial"/>
              <a:cs typeface="Arial"/>
              <a:sym typeface="Arial"/>
            </a:endParaRPr>
          </a:p>
        </p:txBody>
      </p:sp>
      <p:sp>
        <p:nvSpPr>
          <p:cNvPr id="986" name="Google Shape;986;p8"/>
          <p:cNvSpPr/>
          <p:nvPr/>
        </p:nvSpPr>
        <p:spPr>
          <a:xfrm>
            <a:off x="3682840" y="3404409"/>
            <a:ext cx="3842742" cy="902987"/>
          </a:xfrm>
          <a:prstGeom prst="rect">
            <a:avLst/>
          </a:prstGeom>
          <a:noFill/>
          <a:ln w="9525" cap="flat" cmpd="sng">
            <a:solidFill>
              <a:srgbClr val="D8D8D8"/>
            </a:solidFill>
            <a:prstDash val="dash"/>
            <a:miter lim="800000"/>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External Data Stores</a:t>
            </a:r>
            <a:endParaRPr sz="1050" b="0" i="0" u="none" strike="noStrike" cap="none">
              <a:solidFill>
                <a:schemeClr val="lt1"/>
              </a:solidFill>
              <a:latin typeface="Arial"/>
              <a:ea typeface="Arial"/>
              <a:cs typeface="Arial"/>
              <a:sym typeface="Arial"/>
            </a:endParaRPr>
          </a:p>
        </p:txBody>
      </p:sp>
      <p:sp>
        <p:nvSpPr>
          <p:cNvPr id="987" name="Google Shape;987;p8"/>
          <p:cNvSpPr/>
          <p:nvPr/>
        </p:nvSpPr>
        <p:spPr>
          <a:xfrm>
            <a:off x="2102944" y="3453915"/>
            <a:ext cx="1044209" cy="799352"/>
          </a:xfrm>
          <a:prstGeom prst="ellipse">
            <a:avLst/>
          </a:prstGeom>
          <a:solidFill>
            <a:schemeClr val="dk2"/>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sp>
        <p:nvSpPr>
          <p:cNvPr id="988" name="Google Shape;988;p8"/>
          <p:cNvSpPr/>
          <p:nvPr/>
        </p:nvSpPr>
        <p:spPr>
          <a:xfrm>
            <a:off x="3681535" y="4550533"/>
            <a:ext cx="3842742"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sp>
        <p:nvSpPr>
          <p:cNvPr id="989" name="Google Shape;989;p8"/>
          <p:cNvSpPr/>
          <p:nvPr/>
        </p:nvSpPr>
        <p:spPr>
          <a:xfrm>
            <a:off x="7556869" y="3404409"/>
            <a:ext cx="341882" cy="902987"/>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990" name="Google Shape;990;p8"/>
          <p:cNvSpPr txBox="1"/>
          <p:nvPr/>
        </p:nvSpPr>
        <p:spPr>
          <a:xfrm>
            <a:off x="7930037" y="3659695"/>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cxnSp>
        <p:nvCxnSpPr>
          <p:cNvPr id="991" name="Google Shape;991;p8"/>
          <p:cNvCxnSpPr>
            <a:stCxn id="992" idx="1"/>
            <a:endCxn id="977" idx="1"/>
          </p:cNvCxnSpPr>
          <p:nvPr/>
        </p:nvCxnSpPr>
        <p:spPr>
          <a:xfrm>
            <a:off x="3993132" y="19488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993" name="Google Shape;993;p8"/>
          <p:cNvCxnSpPr>
            <a:stCxn id="977" idx="3"/>
            <a:endCxn id="994" idx="3"/>
          </p:cNvCxnSpPr>
          <p:nvPr/>
        </p:nvCxnSpPr>
        <p:spPr>
          <a:xfrm rot="10800000" flipH="1">
            <a:off x="6822908" y="1621224"/>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995" name="Google Shape;995;p8"/>
          <p:cNvCxnSpPr>
            <a:stCxn id="977" idx="3"/>
            <a:endCxn id="996" idx="2"/>
          </p:cNvCxnSpPr>
          <p:nvPr/>
        </p:nvCxnSpPr>
        <p:spPr>
          <a:xfrm>
            <a:off x="6822908" y="1948824"/>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997" name="Google Shape;997;p8"/>
          <p:cNvSpPr/>
          <p:nvPr/>
        </p:nvSpPr>
        <p:spPr>
          <a:xfrm>
            <a:off x="4395344" y="763318"/>
            <a:ext cx="2427564" cy="628285"/>
          </a:xfrm>
          <a:prstGeom prst="rect">
            <a:avLst/>
          </a:prstGeom>
          <a:solidFill>
            <a:schemeClr val="dk1"/>
          </a:solidFill>
          <a:ln w="12700" cap="flat" cmpd="sng">
            <a:solidFill>
              <a:srgbClr val="7F7F7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Ecosystem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E.g., Spark Driver, Spark Master, HDFS, NameNode, Zookeeper, etc.</a:t>
            </a:r>
            <a:endParaRPr sz="1400" b="0" i="0" u="none" strike="noStrike" cap="none">
              <a:solidFill>
                <a:srgbClr val="000000"/>
              </a:solidFill>
              <a:latin typeface="Arial"/>
              <a:ea typeface="Arial"/>
              <a:cs typeface="Arial"/>
              <a:sym typeface="Arial"/>
            </a:endParaRPr>
          </a:p>
        </p:txBody>
      </p:sp>
      <p:cxnSp>
        <p:nvCxnSpPr>
          <p:cNvPr id="998" name="Google Shape;998;p8"/>
          <p:cNvCxnSpPr>
            <a:stCxn id="997" idx="2"/>
            <a:endCxn id="977" idx="0"/>
          </p:cNvCxnSpPr>
          <p:nvPr/>
        </p:nvCxnSpPr>
        <p:spPr>
          <a:xfrm flipH="1">
            <a:off x="5602826" y="1391603"/>
            <a:ext cx="6300" cy="208500"/>
          </a:xfrm>
          <a:prstGeom prst="straightConnector1">
            <a:avLst/>
          </a:prstGeom>
          <a:noFill/>
          <a:ln w="25400" cap="flat" cmpd="sng">
            <a:solidFill>
              <a:srgbClr val="8DFFFD"/>
            </a:solidFill>
            <a:prstDash val="solid"/>
            <a:round/>
            <a:headEnd type="triangle" w="med" len="med"/>
            <a:tailEnd type="triangle" w="med" len="med"/>
          </a:ln>
        </p:spPr>
      </p:cxnSp>
      <p:sp>
        <p:nvSpPr>
          <p:cNvPr id="996" name="Google Shape;996;p8"/>
          <p:cNvSpPr/>
          <p:nvPr/>
        </p:nvSpPr>
        <p:spPr>
          <a:xfrm>
            <a:off x="7904104" y="21296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994" name="Google Shape;994;p8"/>
          <p:cNvSpPr/>
          <p:nvPr/>
        </p:nvSpPr>
        <p:spPr>
          <a:xfrm rot="5400000">
            <a:off x="8026335" y="11440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
          <p:cNvSpPr txBox="1"/>
          <p:nvPr/>
        </p:nvSpPr>
        <p:spPr>
          <a:xfrm>
            <a:off x="7918875" y="13254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992" name="Google Shape;992;p8"/>
          <p:cNvSpPr/>
          <p:nvPr/>
        </p:nvSpPr>
        <p:spPr>
          <a:xfrm rot="5400000">
            <a:off x="3220090" y="14716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
          <p:cNvSpPr txBox="1"/>
          <p:nvPr/>
        </p:nvSpPr>
        <p:spPr>
          <a:xfrm>
            <a:off x="3112625" y="16530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grpSp>
        <p:nvGrpSpPr>
          <p:cNvPr id="1001" name="Google Shape;1001;p8"/>
          <p:cNvGrpSpPr/>
          <p:nvPr/>
        </p:nvGrpSpPr>
        <p:grpSpPr>
          <a:xfrm>
            <a:off x="1092797" y="9258682"/>
            <a:ext cx="1002780" cy="545033"/>
            <a:chOff x="3416968" y="4456497"/>
            <a:chExt cx="1806326" cy="981777"/>
          </a:xfrm>
        </p:grpSpPr>
        <p:sp>
          <p:nvSpPr>
            <p:cNvPr id="1002" name="Google Shape;1002;p8"/>
            <p:cNvSpPr/>
            <p:nvPr/>
          </p:nvSpPr>
          <p:spPr>
            <a:xfrm>
              <a:off x="3416968"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3" name="Google Shape;1003;p8"/>
            <p:cNvSpPr/>
            <p:nvPr/>
          </p:nvSpPr>
          <p:spPr>
            <a:xfrm>
              <a:off x="4320131"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04" name="Google Shape;1004;p8"/>
            <p:cNvSpPr/>
            <p:nvPr/>
          </p:nvSpPr>
          <p:spPr>
            <a:xfrm>
              <a:off x="3868549" y="4783756"/>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chemeClr val="lt1"/>
                  </a:solidFill>
                  <a:latin typeface="Arial"/>
                  <a:ea typeface="Arial"/>
                  <a:cs typeface="Arial"/>
                  <a:sym typeface="Arial"/>
                </a:rPr>
                <a:t>NoSQL</a:t>
              </a:r>
              <a:endParaRPr sz="1050" b="0" i="0" u="none" strike="noStrike" cap="none">
                <a:solidFill>
                  <a:schemeClr val="lt1"/>
                </a:solidFill>
                <a:latin typeface="Arial"/>
                <a:ea typeface="Arial"/>
                <a:cs typeface="Arial"/>
                <a:sym typeface="Arial"/>
              </a:endParaRPr>
            </a:p>
          </p:txBody>
        </p:sp>
      </p:grpSp>
      <p:sp>
        <p:nvSpPr>
          <p:cNvPr id="1005" name="Google Shape;1005;p8"/>
          <p:cNvSpPr/>
          <p:nvPr/>
        </p:nvSpPr>
        <p:spPr>
          <a:xfrm>
            <a:off x="4036850" y="3763079"/>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NoSQL</a:t>
            </a:r>
            <a:endParaRPr sz="900" b="0" i="0" u="none" strike="noStrike" cap="none">
              <a:solidFill>
                <a:srgbClr val="000000"/>
              </a:solidFill>
              <a:latin typeface="Arial"/>
              <a:ea typeface="Arial"/>
              <a:cs typeface="Arial"/>
              <a:sym typeface="Arial"/>
            </a:endParaRPr>
          </a:p>
        </p:txBody>
      </p:sp>
      <p:sp>
        <p:nvSpPr>
          <p:cNvPr id="1006" name="Google Shape;1006;p8"/>
          <p:cNvSpPr/>
          <p:nvPr/>
        </p:nvSpPr>
        <p:spPr>
          <a:xfrm>
            <a:off x="5602906"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07" name="Google Shape;1007;p8"/>
          <p:cNvSpPr/>
          <p:nvPr/>
        </p:nvSpPr>
        <p:spPr>
          <a:xfrm>
            <a:off x="5071940"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08" name="Google Shape;1008;p8"/>
          <p:cNvSpPr/>
          <p:nvPr/>
        </p:nvSpPr>
        <p:spPr>
          <a:xfrm>
            <a:off x="5342345" y="3783944"/>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Data </a:t>
            </a:r>
            <a:br>
              <a:rPr lang="en-US" sz="900" b="0" i="0" u="none" strike="noStrike" cap="none">
                <a:solidFill>
                  <a:srgbClr val="FFFFFF"/>
                </a:solidFill>
                <a:latin typeface="Arial"/>
                <a:ea typeface="Arial"/>
                <a:cs typeface="Arial"/>
                <a:sym typeface="Arial"/>
              </a:rPr>
            </a:br>
            <a:r>
              <a:rPr lang="en-US" sz="900" b="0" i="0" u="none" strike="noStrike" cap="none">
                <a:solidFill>
                  <a:srgbClr val="FFFFFF"/>
                </a:solidFill>
                <a:latin typeface="Arial"/>
                <a:ea typeface="Arial"/>
                <a:cs typeface="Arial"/>
                <a:sym typeface="Arial"/>
              </a:rPr>
              <a:t>Grid</a:t>
            </a:r>
            <a:endParaRPr sz="900" b="0" i="0" u="none" strike="noStrike" cap="none">
              <a:solidFill>
                <a:srgbClr val="000000"/>
              </a:solidFill>
              <a:latin typeface="Arial"/>
              <a:ea typeface="Arial"/>
              <a:cs typeface="Arial"/>
              <a:sym typeface="Arial"/>
            </a:endParaRPr>
          </a:p>
        </p:txBody>
      </p:sp>
      <p:sp>
        <p:nvSpPr>
          <p:cNvPr id="1009" name="Google Shape;1009;p8"/>
          <p:cNvSpPr/>
          <p:nvPr/>
        </p:nvSpPr>
        <p:spPr>
          <a:xfrm>
            <a:off x="6362744" y="3604227"/>
            <a:ext cx="1071052" cy="614005"/>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RDBMS</a:t>
            </a:r>
            <a:endParaRPr sz="900" b="0" i="0" u="none" strike="noStrike" cap="none">
              <a:solidFill>
                <a:srgbClr val="000000"/>
              </a:solidFill>
              <a:latin typeface="Arial"/>
              <a:ea typeface="Arial"/>
              <a:cs typeface="Arial"/>
              <a:sym typeface="Arial"/>
            </a:endParaRPr>
          </a:p>
        </p:txBody>
      </p:sp>
      <p:cxnSp>
        <p:nvCxnSpPr>
          <p:cNvPr id="1010" name="Google Shape;1010;p8"/>
          <p:cNvCxnSpPr>
            <a:stCxn id="988" idx="0"/>
            <a:endCxn id="986" idx="2"/>
          </p:cNvCxnSpPr>
          <p:nvPr/>
        </p:nvCxnSpPr>
        <p:spPr>
          <a:xfrm rot="10800000" flipH="1">
            <a:off x="5602906" y="4307533"/>
            <a:ext cx="1200" cy="243000"/>
          </a:xfrm>
          <a:prstGeom prst="straightConnector1">
            <a:avLst/>
          </a:prstGeom>
          <a:noFill/>
          <a:ln w="25400" cap="flat" cmpd="sng">
            <a:solidFill>
              <a:srgbClr val="8DFFFD"/>
            </a:solidFill>
            <a:prstDash val="solid"/>
            <a:round/>
            <a:headEnd type="none" w="sm" len="sm"/>
            <a:tailEnd type="triangle" w="med" len="med"/>
          </a:ln>
        </p:spPr>
      </p:cxnSp>
      <p:cxnSp>
        <p:nvCxnSpPr>
          <p:cNvPr id="1011" name="Google Shape;1011;p8"/>
          <p:cNvCxnSpPr>
            <a:stCxn id="987" idx="6"/>
            <a:endCxn id="986" idx="1"/>
          </p:cNvCxnSpPr>
          <p:nvPr/>
        </p:nvCxnSpPr>
        <p:spPr>
          <a:xfrm>
            <a:off x="3147153" y="3853591"/>
            <a:ext cx="535800" cy="2400"/>
          </a:xfrm>
          <a:prstGeom prst="straightConnector1">
            <a:avLst/>
          </a:prstGeom>
          <a:noFill/>
          <a:ln w="25400" cap="flat" cmpd="sng">
            <a:solidFill>
              <a:srgbClr val="8DFFFD"/>
            </a:solidFill>
            <a:prstDash val="solid"/>
            <a:round/>
            <a:headEnd type="triangl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grpSp>
        <p:nvGrpSpPr>
          <p:cNvPr id="1017" name="Google Shape;1017;p9"/>
          <p:cNvGrpSpPr/>
          <p:nvPr/>
        </p:nvGrpSpPr>
        <p:grpSpPr>
          <a:xfrm>
            <a:off x="2102944" y="763318"/>
            <a:ext cx="6781538" cy="4152561"/>
            <a:chOff x="2102944" y="763318"/>
            <a:chExt cx="6781538" cy="4152561"/>
          </a:xfrm>
        </p:grpSpPr>
        <p:sp>
          <p:nvSpPr>
            <p:cNvPr id="1018" name="Google Shape;1018;p9"/>
            <p:cNvSpPr/>
            <p:nvPr/>
          </p:nvSpPr>
          <p:spPr>
            <a:xfrm>
              <a:off x="4297411"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19" name="Google Shape;1019;p9"/>
            <p:cNvSpPr/>
            <p:nvPr/>
          </p:nvSpPr>
          <p:spPr>
            <a:xfrm>
              <a:off x="3766445" y="3618136"/>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20" name="Google Shape;1020;p9"/>
            <p:cNvSpPr/>
            <p:nvPr/>
          </p:nvSpPr>
          <p:spPr>
            <a:xfrm>
              <a:off x="6169775" y="2355649"/>
              <a:ext cx="341882" cy="899833"/>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21" name="Google Shape;1021;p9"/>
            <p:cNvSpPr txBox="1"/>
            <p:nvPr/>
          </p:nvSpPr>
          <p:spPr>
            <a:xfrm>
              <a:off x="6620130" y="2701705"/>
              <a:ext cx="1106289" cy="207719"/>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Market Gap</a:t>
              </a:r>
              <a:endParaRPr sz="900" b="0" i="0" u="none" strike="noStrike" cap="none">
                <a:solidFill>
                  <a:schemeClr val="lt1"/>
                </a:solidFill>
                <a:latin typeface="Arial"/>
                <a:ea typeface="Arial"/>
                <a:cs typeface="Arial"/>
                <a:sym typeface="Arial"/>
              </a:endParaRPr>
            </a:p>
          </p:txBody>
        </p:sp>
        <p:sp>
          <p:nvSpPr>
            <p:cNvPr id="1022" name="Google Shape;1022;p9"/>
            <p:cNvSpPr/>
            <p:nvPr/>
          </p:nvSpPr>
          <p:spPr>
            <a:xfrm>
              <a:off x="5359775" y="2321913"/>
              <a:ext cx="471672" cy="938703"/>
            </a:xfrm>
            <a:prstGeom prst="upDownArrow">
              <a:avLst>
                <a:gd name="adj1" fmla="val 58768"/>
                <a:gd name="adj2" fmla="val 62104"/>
              </a:avLst>
            </a:prstGeom>
            <a:solidFill>
              <a:srgbClr val="7F7F7F"/>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23" name="Google Shape;1023;p9"/>
            <p:cNvSpPr txBox="1"/>
            <p:nvPr/>
          </p:nvSpPr>
          <p:spPr>
            <a:xfrm>
              <a:off x="4043704" y="2484637"/>
              <a:ext cx="1380923" cy="623217"/>
            </a:xfrm>
            <a:prstGeom prst="rect">
              <a:avLst/>
            </a:prstGeom>
            <a:noFill/>
            <a:ln>
              <a:noFill/>
            </a:ln>
          </p:spPr>
          <p:txBody>
            <a:bodyPr spcFirstLastPara="1" wrap="square" lIns="68550" tIns="34275" rIns="68550" bIns="34275" anchor="t" anchorCtr="0">
              <a:spAutoFit/>
            </a:bodyPr>
            <a:lstStyle/>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Latency</a:t>
              </a:r>
              <a:endParaRPr sz="9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Bolted-on integration complexity</a:t>
              </a:r>
              <a:endParaRPr sz="900" b="0" i="0" u="none" strike="noStrike" cap="none">
                <a:solidFill>
                  <a:schemeClr val="lt1"/>
                </a:solidFill>
                <a:latin typeface="Arial"/>
                <a:ea typeface="Arial"/>
                <a:cs typeface="Arial"/>
                <a:sym typeface="Arial"/>
              </a:endParaRPr>
            </a:p>
            <a:p>
              <a:pPr marL="120650" marR="0" lvl="0" indent="-120650" algn="l" rtl="0">
                <a:lnSpc>
                  <a:spcPct val="100000"/>
                </a:lnSpc>
                <a:spcBef>
                  <a:spcPts val="0"/>
                </a:spcBef>
                <a:spcAft>
                  <a:spcPts val="0"/>
                </a:spcAft>
                <a:buClr>
                  <a:schemeClr val="lt1"/>
                </a:buClr>
                <a:buSzPts val="1400"/>
                <a:buFont typeface="Arial"/>
                <a:buChar char="•"/>
              </a:pPr>
              <a:r>
                <a:rPr lang="en-US" sz="900" b="0"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1024" name="Google Shape;1024;p9"/>
            <p:cNvSpPr/>
            <p:nvPr/>
          </p:nvSpPr>
          <p:spPr>
            <a:xfrm>
              <a:off x="4382904" y="1600077"/>
              <a:ext cx="2440004" cy="697493"/>
            </a:xfrm>
            <a:prstGeom prst="rect">
              <a:avLst/>
            </a:prstGeom>
            <a:solidFill>
              <a:schemeClr val="dk1"/>
            </a:solidFill>
            <a:ln w="19050" cap="flat" cmpd="sng">
              <a:solidFill>
                <a:srgbClr val="D1E3FE"/>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Engine</a:t>
              </a:r>
              <a:endParaRPr sz="11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sp>
          <p:nvSpPr>
            <p:cNvPr id="1025" name="Google Shape;1025;p9"/>
            <p:cNvSpPr/>
            <p:nvPr/>
          </p:nvSpPr>
          <p:spPr>
            <a:xfrm>
              <a:off x="4531482" y="1916090"/>
              <a:ext cx="457200" cy="234272"/>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1</a:t>
              </a:r>
              <a:endParaRPr sz="1050" b="0" i="0" u="none" strike="noStrike" cap="none">
                <a:solidFill>
                  <a:schemeClr val="lt1"/>
                </a:solidFill>
                <a:latin typeface="Arial"/>
                <a:ea typeface="Arial"/>
                <a:cs typeface="Arial"/>
                <a:sym typeface="Arial"/>
              </a:endParaRPr>
            </a:p>
          </p:txBody>
        </p:sp>
        <p:sp>
          <p:nvSpPr>
            <p:cNvPr id="1026" name="Google Shape;1026;p9"/>
            <p:cNvSpPr/>
            <p:nvPr/>
          </p:nvSpPr>
          <p:spPr>
            <a:xfrm>
              <a:off x="5093243" y="1915083"/>
              <a:ext cx="457200" cy="236287"/>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2</a:t>
              </a:r>
              <a:endParaRPr sz="1050" b="0" i="0" u="none" strike="noStrike" cap="none">
                <a:solidFill>
                  <a:schemeClr val="lt1"/>
                </a:solidFill>
                <a:latin typeface="Arial"/>
                <a:ea typeface="Arial"/>
                <a:cs typeface="Arial"/>
                <a:sym typeface="Arial"/>
              </a:endParaRPr>
            </a:p>
          </p:txBody>
        </p:sp>
        <p:sp>
          <p:nvSpPr>
            <p:cNvPr id="1027" name="Google Shape;1027;p9"/>
            <p:cNvSpPr/>
            <p:nvPr/>
          </p:nvSpPr>
          <p:spPr>
            <a:xfrm>
              <a:off x="5655004" y="1915082"/>
              <a:ext cx="457200" cy="236288"/>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3</a:t>
              </a:r>
              <a:endParaRPr sz="1050" b="0" i="0" u="none" strike="noStrike" cap="none">
                <a:solidFill>
                  <a:schemeClr val="lt1"/>
                </a:solidFill>
                <a:latin typeface="Arial"/>
                <a:ea typeface="Arial"/>
                <a:cs typeface="Arial"/>
                <a:sym typeface="Arial"/>
              </a:endParaRPr>
            </a:p>
          </p:txBody>
        </p:sp>
        <p:sp>
          <p:nvSpPr>
            <p:cNvPr id="1028" name="Google Shape;1028;p9"/>
            <p:cNvSpPr/>
            <p:nvPr/>
          </p:nvSpPr>
          <p:spPr>
            <a:xfrm>
              <a:off x="6216764" y="1917809"/>
              <a:ext cx="457200" cy="230834"/>
            </a:xfrm>
            <a:prstGeom prst="rect">
              <a:avLst/>
            </a:prstGeom>
            <a:solidFill>
              <a:schemeClr val="dk2"/>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Job N</a:t>
              </a:r>
              <a:endParaRPr sz="1050" b="0" i="0" u="none" strike="noStrike" cap="none">
                <a:solidFill>
                  <a:schemeClr val="lt1"/>
                </a:solidFill>
                <a:latin typeface="Arial"/>
                <a:ea typeface="Arial"/>
                <a:cs typeface="Arial"/>
                <a:sym typeface="Arial"/>
              </a:endParaRPr>
            </a:p>
          </p:txBody>
        </p:sp>
        <p:sp>
          <p:nvSpPr>
            <p:cNvPr id="1029" name="Google Shape;1029;p9"/>
            <p:cNvSpPr txBox="1"/>
            <p:nvPr/>
          </p:nvSpPr>
          <p:spPr>
            <a:xfrm>
              <a:off x="6004698" y="1902213"/>
              <a:ext cx="205604" cy="23080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a:t>
              </a:r>
              <a:endParaRPr sz="1050" b="0" i="0" u="none" strike="noStrike" cap="none">
                <a:solidFill>
                  <a:srgbClr val="000000"/>
                </a:solidFill>
                <a:latin typeface="Arial"/>
                <a:ea typeface="Arial"/>
                <a:cs typeface="Arial"/>
                <a:sym typeface="Arial"/>
              </a:endParaRPr>
            </a:p>
          </p:txBody>
        </p:sp>
        <p:sp>
          <p:nvSpPr>
            <p:cNvPr id="1030" name="Google Shape;1030;p9"/>
            <p:cNvSpPr txBox="1"/>
            <p:nvPr/>
          </p:nvSpPr>
          <p:spPr>
            <a:xfrm>
              <a:off x="7256214" y="834263"/>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sp>
          <p:nvSpPr>
            <p:cNvPr id="1031" name="Google Shape;1031;p9"/>
            <p:cNvSpPr/>
            <p:nvPr/>
          </p:nvSpPr>
          <p:spPr>
            <a:xfrm>
              <a:off x="6974835" y="781495"/>
              <a:ext cx="198440" cy="610108"/>
            </a:xfrm>
            <a:prstGeom prst="rightBrace">
              <a:avLst>
                <a:gd name="adj1" fmla="val 13996"/>
                <a:gd name="adj2" fmla="val 51348"/>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accent1"/>
                </a:solidFill>
                <a:latin typeface="Arial"/>
                <a:ea typeface="Arial"/>
                <a:cs typeface="Arial"/>
                <a:sym typeface="Arial"/>
              </a:endParaRPr>
            </a:p>
          </p:txBody>
        </p:sp>
        <p:sp>
          <p:nvSpPr>
            <p:cNvPr id="1032" name="Google Shape;1032;p9"/>
            <p:cNvSpPr/>
            <p:nvPr/>
          </p:nvSpPr>
          <p:spPr>
            <a:xfrm>
              <a:off x="3682840" y="3404409"/>
              <a:ext cx="3842742" cy="902987"/>
            </a:xfrm>
            <a:prstGeom prst="rect">
              <a:avLst/>
            </a:prstGeom>
            <a:noFill/>
            <a:ln w="9525" cap="flat" cmpd="sng">
              <a:solidFill>
                <a:srgbClr val="D8D8D8"/>
              </a:solidFill>
              <a:prstDash val="dash"/>
              <a:miter lim="800000"/>
              <a:headEnd type="none" w="sm" len="sm"/>
              <a:tailEnd type="none" w="sm" len="sm"/>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External Data Stores</a:t>
              </a:r>
              <a:endParaRPr sz="1050" b="0" i="0" u="none" strike="noStrike" cap="none">
                <a:solidFill>
                  <a:schemeClr val="lt1"/>
                </a:solidFill>
                <a:latin typeface="Arial"/>
                <a:ea typeface="Arial"/>
                <a:cs typeface="Arial"/>
                <a:sym typeface="Arial"/>
              </a:endParaRPr>
            </a:p>
          </p:txBody>
        </p:sp>
        <p:sp>
          <p:nvSpPr>
            <p:cNvPr id="1033" name="Google Shape;1033;p9"/>
            <p:cNvSpPr/>
            <p:nvPr/>
          </p:nvSpPr>
          <p:spPr>
            <a:xfrm>
              <a:off x="2102944" y="3453915"/>
              <a:ext cx="1044209" cy="799352"/>
            </a:xfrm>
            <a:prstGeom prst="ellipse">
              <a:avLst/>
            </a:prstGeom>
            <a:solidFill>
              <a:schemeClr val="dk2"/>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sp>
          <p:nvSpPr>
            <p:cNvPr id="1034" name="Google Shape;1034;p9"/>
            <p:cNvSpPr/>
            <p:nvPr/>
          </p:nvSpPr>
          <p:spPr>
            <a:xfrm>
              <a:off x="3681535" y="4550533"/>
              <a:ext cx="3842742"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sp>
          <p:nvSpPr>
            <p:cNvPr id="1035" name="Google Shape;1035;p9"/>
            <p:cNvSpPr/>
            <p:nvPr/>
          </p:nvSpPr>
          <p:spPr>
            <a:xfrm>
              <a:off x="7556869" y="3404409"/>
              <a:ext cx="341882" cy="902987"/>
            </a:xfrm>
            <a:prstGeom prst="rightBrace">
              <a:avLst>
                <a:gd name="adj1" fmla="val 13996"/>
                <a:gd name="adj2" fmla="val 50000"/>
              </a:avLst>
            </a:prstGeom>
            <a:noFill/>
            <a:ln w="19050" cap="rnd" cmpd="sng">
              <a:solidFill>
                <a:schemeClr val="accen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333333"/>
                </a:solidFill>
                <a:latin typeface="Arial"/>
                <a:ea typeface="Arial"/>
                <a:cs typeface="Arial"/>
                <a:sym typeface="Arial"/>
              </a:endParaRPr>
            </a:p>
          </p:txBody>
        </p:sp>
        <p:sp>
          <p:nvSpPr>
            <p:cNvPr id="1036" name="Google Shape;1036;p9"/>
            <p:cNvSpPr txBox="1"/>
            <p:nvPr/>
          </p:nvSpPr>
          <p:spPr>
            <a:xfrm>
              <a:off x="7930037" y="3659695"/>
              <a:ext cx="954445" cy="346218"/>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lt1"/>
                  </a:solidFill>
                  <a:latin typeface="Arial"/>
                  <a:ea typeface="Arial"/>
                  <a:cs typeface="Arial"/>
                  <a:sym typeface="Arial"/>
                </a:rPr>
                <a:t>System Complexity</a:t>
              </a:r>
              <a:endParaRPr sz="900" b="0" i="0" u="none" strike="noStrike" cap="none">
                <a:solidFill>
                  <a:schemeClr val="lt1"/>
                </a:solidFill>
                <a:latin typeface="Arial"/>
                <a:ea typeface="Arial"/>
                <a:cs typeface="Arial"/>
                <a:sym typeface="Arial"/>
              </a:endParaRPr>
            </a:p>
          </p:txBody>
        </p:sp>
        <p:cxnSp>
          <p:nvCxnSpPr>
            <p:cNvPr id="1037" name="Google Shape;1037;p9"/>
            <p:cNvCxnSpPr>
              <a:stCxn id="1038" idx="1"/>
              <a:endCxn id="1024" idx="1"/>
            </p:cNvCxnSpPr>
            <p:nvPr/>
          </p:nvCxnSpPr>
          <p:spPr>
            <a:xfrm>
              <a:off x="3993132" y="19488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1039" name="Google Shape;1039;p9"/>
            <p:cNvCxnSpPr>
              <a:stCxn id="1024" idx="3"/>
              <a:endCxn id="1040" idx="3"/>
            </p:cNvCxnSpPr>
            <p:nvPr/>
          </p:nvCxnSpPr>
          <p:spPr>
            <a:xfrm rot="10800000" flipH="1">
              <a:off x="6822908" y="1621224"/>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1041" name="Google Shape;1041;p9"/>
            <p:cNvCxnSpPr>
              <a:stCxn id="1024" idx="3"/>
              <a:endCxn id="1042" idx="2"/>
            </p:cNvCxnSpPr>
            <p:nvPr/>
          </p:nvCxnSpPr>
          <p:spPr>
            <a:xfrm>
              <a:off x="6822908" y="1948824"/>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1043" name="Google Shape;1043;p9"/>
            <p:cNvSpPr/>
            <p:nvPr/>
          </p:nvSpPr>
          <p:spPr>
            <a:xfrm>
              <a:off x="4395344" y="763318"/>
              <a:ext cx="2427564" cy="628285"/>
            </a:xfrm>
            <a:prstGeom prst="rect">
              <a:avLst/>
            </a:prstGeom>
            <a:solidFill>
              <a:schemeClr val="dk1"/>
            </a:solidFill>
            <a:ln w="19050" cap="flat" cmpd="sng">
              <a:solidFill>
                <a:srgbClr val="E5E5E5"/>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Arial"/>
                  <a:ea typeface="Arial"/>
                  <a:cs typeface="Arial"/>
                  <a:sym typeface="Arial"/>
                </a:rPr>
                <a:t>Stream Processing Ecosystem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E.g., Spark Driver, Spark Master, HDFS, NameNode, Zookeeper, etc.</a:t>
              </a:r>
              <a:endParaRPr sz="1400" b="0" i="0" u="none" strike="noStrike" cap="none">
                <a:solidFill>
                  <a:srgbClr val="000000"/>
                </a:solidFill>
                <a:latin typeface="Arial"/>
                <a:ea typeface="Arial"/>
                <a:cs typeface="Arial"/>
                <a:sym typeface="Arial"/>
              </a:endParaRPr>
            </a:p>
          </p:txBody>
        </p:sp>
        <p:cxnSp>
          <p:nvCxnSpPr>
            <p:cNvPr id="1044" name="Google Shape;1044;p9"/>
            <p:cNvCxnSpPr>
              <a:stCxn id="1043" idx="2"/>
              <a:endCxn id="1024" idx="0"/>
            </p:cNvCxnSpPr>
            <p:nvPr/>
          </p:nvCxnSpPr>
          <p:spPr>
            <a:xfrm flipH="1">
              <a:off x="5602826" y="1391603"/>
              <a:ext cx="6300" cy="208500"/>
            </a:xfrm>
            <a:prstGeom prst="straightConnector1">
              <a:avLst/>
            </a:prstGeom>
            <a:noFill/>
            <a:ln w="25400" cap="flat" cmpd="sng">
              <a:solidFill>
                <a:srgbClr val="8DFFFD"/>
              </a:solidFill>
              <a:prstDash val="solid"/>
              <a:round/>
              <a:headEnd type="triangle" w="med" len="med"/>
              <a:tailEnd type="triangle" w="med" len="med"/>
            </a:ln>
          </p:spPr>
        </p:cxnSp>
        <p:sp>
          <p:nvSpPr>
            <p:cNvPr id="1042" name="Google Shape;1042;p9"/>
            <p:cNvSpPr/>
            <p:nvPr/>
          </p:nvSpPr>
          <p:spPr>
            <a:xfrm>
              <a:off x="7904104" y="21296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1040" name="Google Shape;1040;p9"/>
            <p:cNvSpPr/>
            <p:nvPr/>
          </p:nvSpPr>
          <p:spPr>
            <a:xfrm rot="5400000">
              <a:off x="8026335" y="11440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9"/>
            <p:cNvSpPr txBox="1"/>
            <p:nvPr/>
          </p:nvSpPr>
          <p:spPr>
            <a:xfrm>
              <a:off x="7918875" y="13254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1038" name="Google Shape;1038;p9"/>
            <p:cNvSpPr/>
            <p:nvPr/>
          </p:nvSpPr>
          <p:spPr>
            <a:xfrm rot="5400000">
              <a:off x="3220090" y="14716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9"/>
            <p:cNvSpPr txBox="1"/>
            <p:nvPr/>
          </p:nvSpPr>
          <p:spPr>
            <a:xfrm>
              <a:off x="3112625" y="16530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sp>
          <p:nvSpPr>
            <p:cNvPr id="1047" name="Google Shape;1047;p9"/>
            <p:cNvSpPr/>
            <p:nvPr/>
          </p:nvSpPr>
          <p:spPr>
            <a:xfrm>
              <a:off x="4036850" y="3763079"/>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NoSQL</a:t>
              </a:r>
              <a:endParaRPr sz="900" b="0" i="0" u="none" strike="noStrike" cap="none">
                <a:solidFill>
                  <a:srgbClr val="000000"/>
                </a:solidFill>
                <a:latin typeface="Arial"/>
                <a:ea typeface="Arial"/>
                <a:cs typeface="Arial"/>
                <a:sym typeface="Arial"/>
              </a:endParaRPr>
            </a:p>
          </p:txBody>
        </p:sp>
        <p:sp>
          <p:nvSpPr>
            <p:cNvPr id="1048" name="Google Shape;1048;p9"/>
            <p:cNvSpPr/>
            <p:nvPr/>
          </p:nvSpPr>
          <p:spPr>
            <a:xfrm>
              <a:off x="5602906"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49" name="Google Shape;1049;p9"/>
            <p:cNvSpPr/>
            <p:nvPr/>
          </p:nvSpPr>
          <p:spPr>
            <a:xfrm>
              <a:off x="5071940" y="3639001"/>
              <a:ext cx="514771" cy="438443"/>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rgbClr val="000000"/>
                </a:solidFill>
                <a:latin typeface="Arial"/>
                <a:ea typeface="Arial"/>
                <a:cs typeface="Arial"/>
                <a:sym typeface="Arial"/>
              </a:endParaRPr>
            </a:p>
          </p:txBody>
        </p:sp>
        <p:sp>
          <p:nvSpPr>
            <p:cNvPr id="1050" name="Google Shape;1050;p9"/>
            <p:cNvSpPr/>
            <p:nvPr/>
          </p:nvSpPr>
          <p:spPr>
            <a:xfrm>
              <a:off x="5342345" y="3783944"/>
              <a:ext cx="514771" cy="438443"/>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Data </a:t>
              </a:r>
              <a:br>
                <a:rPr lang="en-US" sz="900" b="0" i="0" u="none" strike="noStrike" cap="none">
                  <a:solidFill>
                    <a:srgbClr val="FFFFFF"/>
                  </a:solidFill>
                  <a:latin typeface="Arial"/>
                  <a:ea typeface="Arial"/>
                  <a:cs typeface="Arial"/>
                  <a:sym typeface="Arial"/>
                </a:rPr>
              </a:br>
              <a:r>
                <a:rPr lang="en-US" sz="900" b="0" i="0" u="none" strike="noStrike" cap="none">
                  <a:solidFill>
                    <a:srgbClr val="FFFFFF"/>
                  </a:solidFill>
                  <a:latin typeface="Arial"/>
                  <a:ea typeface="Arial"/>
                  <a:cs typeface="Arial"/>
                  <a:sym typeface="Arial"/>
                </a:rPr>
                <a:t>Grid</a:t>
              </a:r>
              <a:endParaRPr sz="900" b="0" i="0" u="none" strike="noStrike" cap="none">
                <a:solidFill>
                  <a:srgbClr val="000000"/>
                </a:solidFill>
                <a:latin typeface="Arial"/>
                <a:ea typeface="Arial"/>
                <a:cs typeface="Arial"/>
                <a:sym typeface="Arial"/>
              </a:endParaRPr>
            </a:p>
          </p:txBody>
        </p:sp>
        <p:sp>
          <p:nvSpPr>
            <p:cNvPr id="1051" name="Google Shape;1051;p9"/>
            <p:cNvSpPr/>
            <p:nvPr/>
          </p:nvSpPr>
          <p:spPr>
            <a:xfrm>
              <a:off x="6362744" y="3604227"/>
              <a:ext cx="1071052" cy="614005"/>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Arial"/>
                  <a:ea typeface="Arial"/>
                  <a:cs typeface="Arial"/>
                  <a:sym typeface="Arial"/>
                </a:rPr>
                <a:t>RDBMS</a:t>
              </a:r>
              <a:endParaRPr sz="900" b="0" i="0" u="none" strike="noStrike" cap="none">
                <a:solidFill>
                  <a:srgbClr val="000000"/>
                </a:solidFill>
                <a:latin typeface="Arial"/>
                <a:ea typeface="Arial"/>
                <a:cs typeface="Arial"/>
                <a:sym typeface="Arial"/>
              </a:endParaRPr>
            </a:p>
          </p:txBody>
        </p:sp>
        <p:cxnSp>
          <p:nvCxnSpPr>
            <p:cNvPr id="1052" name="Google Shape;1052;p9"/>
            <p:cNvCxnSpPr>
              <a:stCxn id="1034" idx="0"/>
              <a:endCxn id="1032" idx="2"/>
            </p:cNvCxnSpPr>
            <p:nvPr/>
          </p:nvCxnSpPr>
          <p:spPr>
            <a:xfrm rot="10800000" flipH="1">
              <a:off x="5602906" y="4307533"/>
              <a:ext cx="1200" cy="243000"/>
            </a:xfrm>
            <a:prstGeom prst="straightConnector1">
              <a:avLst/>
            </a:prstGeom>
            <a:noFill/>
            <a:ln w="25400" cap="flat" cmpd="sng">
              <a:solidFill>
                <a:srgbClr val="8DFFFD"/>
              </a:solidFill>
              <a:prstDash val="solid"/>
              <a:round/>
              <a:headEnd type="none" w="sm" len="sm"/>
              <a:tailEnd type="triangle" w="med" len="med"/>
            </a:ln>
          </p:spPr>
        </p:cxnSp>
        <p:cxnSp>
          <p:nvCxnSpPr>
            <p:cNvPr id="1053" name="Google Shape;1053;p9"/>
            <p:cNvCxnSpPr>
              <a:stCxn id="1033" idx="6"/>
              <a:endCxn id="1032" idx="1"/>
            </p:cNvCxnSpPr>
            <p:nvPr/>
          </p:nvCxnSpPr>
          <p:spPr>
            <a:xfrm>
              <a:off x="3147153" y="3853591"/>
              <a:ext cx="535800" cy="2400"/>
            </a:xfrm>
            <a:prstGeom prst="straightConnector1">
              <a:avLst/>
            </a:prstGeom>
            <a:noFill/>
            <a:ln w="25400" cap="flat" cmpd="sng">
              <a:solidFill>
                <a:srgbClr val="8DFFFD"/>
              </a:solidFill>
              <a:prstDash val="solid"/>
              <a:round/>
              <a:headEnd type="triangle" w="med" len="med"/>
              <a:tailEnd type="triangle" w="med" len="med"/>
            </a:ln>
          </p:spPr>
        </p:cxnSp>
        <p:pic>
          <p:nvPicPr>
            <p:cNvPr id="1054" name="Google Shape;1054;p9" descr="Shape&#10;&#10;Description automatically generated with medium confidence"/>
            <p:cNvPicPr preferRelativeResize="0"/>
            <p:nvPr/>
          </p:nvPicPr>
          <p:blipFill rotWithShape="1">
            <a:blip r:embed="rId3">
              <a:alphaModFix/>
            </a:blip>
            <a:srcRect/>
            <a:stretch/>
          </p:blipFill>
          <p:spPr>
            <a:xfrm>
              <a:off x="3998196" y="2160128"/>
              <a:ext cx="1147608" cy="235907"/>
            </a:xfrm>
            <a:prstGeom prst="rect">
              <a:avLst/>
            </a:prstGeom>
            <a:noFill/>
            <a:ln>
              <a:noFill/>
            </a:ln>
          </p:spPr>
        </p:pic>
      </p:grpSp>
      <p:sp>
        <p:nvSpPr>
          <p:cNvPr id="1055" name="Google Shape;1055;p9"/>
          <p:cNvSpPr/>
          <p:nvPr/>
        </p:nvSpPr>
        <p:spPr>
          <a:xfrm>
            <a:off x="5807575" y="5837084"/>
            <a:ext cx="931244" cy="743552"/>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RDBMS</a:t>
            </a:r>
            <a:endParaRPr sz="1050" b="0" i="0" u="none" strike="noStrike" cap="none">
              <a:solidFill>
                <a:schemeClr val="lt1"/>
              </a:solidFill>
              <a:latin typeface="Arial"/>
              <a:ea typeface="Arial"/>
              <a:cs typeface="Arial"/>
              <a:sym typeface="Arial"/>
            </a:endParaRPr>
          </a:p>
        </p:txBody>
      </p:sp>
      <p:grpSp>
        <p:nvGrpSpPr>
          <p:cNvPr id="1056" name="Google Shape;1056;p9"/>
          <p:cNvGrpSpPr/>
          <p:nvPr/>
        </p:nvGrpSpPr>
        <p:grpSpPr>
          <a:xfrm>
            <a:off x="1092797" y="9258682"/>
            <a:ext cx="1002780" cy="545033"/>
            <a:chOff x="3416968" y="4456497"/>
            <a:chExt cx="1806326" cy="981777"/>
          </a:xfrm>
        </p:grpSpPr>
        <p:sp>
          <p:nvSpPr>
            <p:cNvPr id="1057" name="Google Shape;1057;p9"/>
            <p:cNvSpPr/>
            <p:nvPr/>
          </p:nvSpPr>
          <p:spPr>
            <a:xfrm>
              <a:off x="3416968"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58" name="Google Shape;1058;p9"/>
            <p:cNvSpPr/>
            <p:nvPr/>
          </p:nvSpPr>
          <p:spPr>
            <a:xfrm>
              <a:off x="4320131" y="4456497"/>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059" name="Google Shape;1059;p9"/>
            <p:cNvSpPr/>
            <p:nvPr/>
          </p:nvSpPr>
          <p:spPr>
            <a:xfrm>
              <a:off x="3868549" y="4783756"/>
              <a:ext cx="903163" cy="654518"/>
            </a:xfrm>
            <a:prstGeom prst="can">
              <a:avLst>
                <a:gd name="adj" fmla="val 25000"/>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825"/>
                <a:buFont typeface="Arial"/>
                <a:buNone/>
              </a:pPr>
              <a:r>
                <a:rPr lang="en-US" sz="825" b="0" i="0" u="none" strike="noStrike" cap="none">
                  <a:solidFill>
                    <a:schemeClr val="lt1"/>
                  </a:solidFill>
                  <a:latin typeface="Arial"/>
                  <a:ea typeface="Arial"/>
                  <a:cs typeface="Arial"/>
                  <a:sym typeface="Arial"/>
                </a:rPr>
                <a:t>NoSQL</a:t>
              </a:r>
              <a:endParaRPr sz="1050" b="0" i="0" u="none" strike="noStrike" cap="none">
                <a:solidFill>
                  <a:schemeClr val="lt1"/>
                </a:solidFill>
                <a:latin typeface="Arial"/>
                <a:ea typeface="Arial"/>
                <a:cs typeface="Arial"/>
                <a:sym typeface="Arial"/>
              </a:endParaRPr>
            </a:p>
          </p:txBody>
        </p:sp>
      </p:grpSp>
      <p:sp>
        <p:nvSpPr>
          <p:cNvPr id="1060" name="Google Shape;1060;p9"/>
          <p:cNvSpPr/>
          <p:nvPr/>
        </p:nvSpPr>
        <p:spPr>
          <a:xfrm>
            <a:off x="954009" y="115497"/>
            <a:ext cx="8069345" cy="4738279"/>
          </a:xfrm>
          <a:prstGeom prst="rect">
            <a:avLst/>
          </a:prstGeom>
          <a:solidFill>
            <a:schemeClr val="dk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1" name="Google Shape;1061;p9"/>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a:t>The Hazelcast Architecture</a:t>
            </a:r>
            <a:endParaRPr/>
          </a:p>
        </p:txBody>
      </p:sp>
      <p:sp>
        <p:nvSpPr>
          <p:cNvPr id="1062" name="Google Shape;1062;p9"/>
          <p:cNvSpPr txBox="1">
            <a:spLocks noGrp="1"/>
          </p:cNvSpPr>
          <p:nvPr>
            <p:ph type="body" idx="1"/>
          </p:nvPr>
        </p:nvSpPr>
        <p:spPr>
          <a:xfrm>
            <a:off x="227013" y="666751"/>
            <a:ext cx="2713574" cy="4096512"/>
          </a:xfrm>
          <a:prstGeom prst="rect">
            <a:avLst/>
          </a:prstGeom>
          <a:noFill/>
          <a:ln>
            <a:noFill/>
          </a:ln>
        </p:spPr>
        <p:txBody>
          <a:bodyPr spcFirstLastPara="1" wrap="square" lIns="64000" tIns="36575" rIns="64000" bIns="36575" anchor="t" anchorCtr="0">
            <a:noAutofit/>
          </a:bodyPr>
          <a:lstStyle/>
          <a:p>
            <a:pPr marL="230188" lvl="0" indent="-230188" algn="l" rtl="0">
              <a:lnSpc>
                <a:spcPct val="120000"/>
              </a:lnSpc>
              <a:spcBef>
                <a:spcPts val="0"/>
              </a:spcBef>
              <a:spcAft>
                <a:spcPts val="0"/>
              </a:spcAft>
              <a:buSzPts val="1120"/>
              <a:buChar char="✦"/>
            </a:pPr>
            <a:r>
              <a:rPr lang="en-US">
                <a:solidFill>
                  <a:schemeClr val="lt1"/>
                </a:solidFill>
              </a:rPr>
              <a:t>Hazelcast can be integrated with minimal overhead, while also enabling high performance.</a:t>
            </a:r>
            <a:endParaRPr/>
          </a:p>
          <a:p>
            <a:pPr marL="230188" lvl="0" indent="-159068" algn="l" rtl="0">
              <a:lnSpc>
                <a:spcPct val="120000"/>
              </a:lnSpc>
              <a:spcBef>
                <a:spcPts val="0"/>
              </a:spcBef>
              <a:spcAft>
                <a:spcPts val="0"/>
              </a:spcAft>
              <a:buSzPts val="1120"/>
              <a:buNone/>
            </a:pPr>
            <a:endParaRPr/>
          </a:p>
        </p:txBody>
      </p:sp>
      <p:grpSp>
        <p:nvGrpSpPr>
          <p:cNvPr id="1063" name="Google Shape;1063;p9"/>
          <p:cNvGrpSpPr/>
          <p:nvPr/>
        </p:nvGrpSpPr>
        <p:grpSpPr>
          <a:xfrm>
            <a:off x="4231419" y="1112276"/>
            <a:ext cx="2791701" cy="1998916"/>
            <a:chOff x="3325976" y="1112249"/>
            <a:chExt cx="2791701" cy="1998916"/>
          </a:xfrm>
        </p:grpSpPr>
        <p:grpSp>
          <p:nvGrpSpPr>
            <p:cNvPr id="1064" name="Google Shape;1064;p9"/>
            <p:cNvGrpSpPr/>
            <p:nvPr/>
          </p:nvGrpSpPr>
          <p:grpSpPr>
            <a:xfrm>
              <a:off x="3325976" y="1112249"/>
              <a:ext cx="2791701" cy="1998916"/>
              <a:chOff x="3325976" y="1112249"/>
              <a:chExt cx="2791701" cy="1998916"/>
            </a:xfrm>
          </p:grpSpPr>
          <p:sp>
            <p:nvSpPr>
              <p:cNvPr id="1065" name="Google Shape;1065;p9"/>
              <p:cNvSpPr/>
              <p:nvPr/>
            </p:nvSpPr>
            <p:spPr>
              <a:xfrm>
                <a:off x="3325976" y="1112249"/>
                <a:ext cx="2791701" cy="1998916"/>
              </a:xfrm>
              <a:prstGeom prst="roundRect">
                <a:avLst>
                  <a:gd name="adj" fmla="val 3340"/>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27"/>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The Hazelcast Platform</a:t>
                </a:r>
                <a:endParaRPr sz="1400" b="0" i="0" u="none" strike="noStrike" cap="none">
                  <a:solidFill>
                    <a:srgbClr val="000000"/>
                  </a:solidFill>
                  <a:latin typeface="Arial"/>
                  <a:ea typeface="Arial"/>
                  <a:cs typeface="Arial"/>
                  <a:sym typeface="Arial"/>
                </a:endParaRPr>
              </a:p>
            </p:txBody>
          </p:sp>
          <p:sp>
            <p:nvSpPr>
              <p:cNvPr id="1066" name="Google Shape;1066;p9"/>
              <p:cNvSpPr/>
              <p:nvPr/>
            </p:nvSpPr>
            <p:spPr>
              <a:xfrm>
                <a:off x="3555368" y="1584047"/>
                <a:ext cx="2397232" cy="697493"/>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Stream Processing Engine</a:t>
                </a:r>
                <a:endParaRPr sz="1050" b="1" i="0" u="none" strike="noStrike" cap="none">
                  <a:solidFill>
                    <a:schemeClr val="lt1"/>
                  </a:solidFill>
                  <a:latin typeface="Arial"/>
                  <a:ea typeface="Arial"/>
                  <a:cs typeface="Arial"/>
                  <a:sym typeface="Arial"/>
                </a:endParaRPr>
              </a:p>
            </p:txBody>
          </p:sp>
          <p:sp>
            <p:nvSpPr>
              <p:cNvPr id="1067" name="Google Shape;1067;p9"/>
              <p:cNvSpPr/>
              <p:nvPr/>
            </p:nvSpPr>
            <p:spPr>
              <a:xfrm>
                <a:off x="3693987" y="1934539"/>
                <a:ext cx="457200" cy="234272"/>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1</a:t>
                </a:r>
                <a:endParaRPr sz="1050" b="0" i="0" u="none" strike="noStrike" cap="none">
                  <a:solidFill>
                    <a:schemeClr val="dk1"/>
                  </a:solidFill>
                  <a:latin typeface="Arial"/>
                  <a:ea typeface="Arial"/>
                  <a:cs typeface="Arial"/>
                  <a:sym typeface="Arial"/>
                </a:endParaRPr>
              </a:p>
            </p:txBody>
          </p:sp>
          <p:sp>
            <p:nvSpPr>
              <p:cNvPr id="1068" name="Google Shape;1068;p9"/>
              <p:cNvSpPr/>
              <p:nvPr/>
            </p:nvSpPr>
            <p:spPr>
              <a:xfrm>
                <a:off x="4255748" y="1933532"/>
                <a:ext cx="457200" cy="236287"/>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2</a:t>
                </a:r>
                <a:endParaRPr sz="1050" b="0" i="0" u="none" strike="noStrike" cap="none">
                  <a:solidFill>
                    <a:schemeClr val="dk1"/>
                  </a:solidFill>
                  <a:latin typeface="Arial"/>
                  <a:ea typeface="Arial"/>
                  <a:cs typeface="Arial"/>
                  <a:sym typeface="Arial"/>
                </a:endParaRPr>
              </a:p>
            </p:txBody>
          </p:sp>
          <p:sp>
            <p:nvSpPr>
              <p:cNvPr id="1069" name="Google Shape;1069;p9"/>
              <p:cNvSpPr/>
              <p:nvPr/>
            </p:nvSpPr>
            <p:spPr>
              <a:xfrm>
                <a:off x="4817509" y="1933531"/>
                <a:ext cx="457200" cy="236288"/>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3</a:t>
                </a:r>
                <a:endParaRPr sz="1050" b="0" i="0" u="none" strike="noStrike" cap="none">
                  <a:solidFill>
                    <a:schemeClr val="dk1"/>
                  </a:solidFill>
                  <a:latin typeface="Arial"/>
                  <a:ea typeface="Arial"/>
                  <a:cs typeface="Arial"/>
                  <a:sym typeface="Arial"/>
                </a:endParaRPr>
              </a:p>
            </p:txBody>
          </p:sp>
          <p:sp>
            <p:nvSpPr>
              <p:cNvPr id="1070" name="Google Shape;1070;p9"/>
              <p:cNvSpPr/>
              <p:nvPr/>
            </p:nvSpPr>
            <p:spPr>
              <a:xfrm>
                <a:off x="5379269" y="1936258"/>
                <a:ext cx="457200" cy="23083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Job N</a:t>
                </a:r>
                <a:endParaRPr sz="1050" b="0" i="0" u="none" strike="noStrike" cap="none">
                  <a:solidFill>
                    <a:schemeClr val="dk1"/>
                  </a:solidFill>
                  <a:latin typeface="Arial"/>
                  <a:ea typeface="Arial"/>
                  <a:cs typeface="Arial"/>
                  <a:sym typeface="Arial"/>
                </a:endParaRPr>
              </a:p>
            </p:txBody>
          </p:sp>
          <p:sp>
            <p:nvSpPr>
              <p:cNvPr id="1071" name="Google Shape;1071;p9"/>
              <p:cNvSpPr/>
              <p:nvPr/>
            </p:nvSpPr>
            <p:spPr>
              <a:xfrm>
                <a:off x="3557302" y="2279242"/>
                <a:ext cx="2395298" cy="697493"/>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a:solidFill>
                      <a:schemeClr val="lt1"/>
                    </a:solidFill>
                    <a:latin typeface="Arial"/>
                    <a:ea typeface="Arial"/>
                    <a:cs typeface="Arial"/>
                    <a:sym typeface="Arial"/>
                  </a:rPr>
                  <a:t>In-Memory Store</a:t>
                </a:r>
                <a:endParaRPr sz="1050" b="1" i="0" u="none" strike="noStrike" cap="none">
                  <a:solidFill>
                    <a:schemeClr val="lt1"/>
                  </a:solidFill>
                  <a:latin typeface="Arial"/>
                  <a:ea typeface="Arial"/>
                  <a:cs typeface="Arial"/>
                  <a:sym typeface="Arial"/>
                </a:endParaRPr>
              </a:p>
            </p:txBody>
          </p:sp>
          <p:sp>
            <p:nvSpPr>
              <p:cNvPr id="1072" name="Google Shape;1072;p9"/>
              <p:cNvSpPr/>
              <p:nvPr/>
            </p:nvSpPr>
            <p:spPr>
              <a:xfrm>
                <a:off x="3920583" y="2631484"/>
                <a:ext cx="1688399" cy="171415"/>
              </a:xfrm>
              <a:prstGeom prst="roundRect">
                <a:avLst>
                  <a:gd name="adj" fmla="val 16667"/>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900" b="0" i="0" u="none" strike="noStrike" cap="none">
                    <a:solidFill>
                      <a:schemeClr val="dk1"/>
                    </a:solidFill>
                    <a:latin typeface="Arial"/>
                    <a:ea typeface="Arial"/>
                    <a:cs typeface="Arial"/>
                    <a:sym typeface="Arial"/>
                  </a:rPr>
                  <a:t>Intel Optane / RAM</a:t>
                </a:r>
                <a:endParaRPr sz="900" b="0" i="0" u="none" strike="noStrike" cap="none">
                  <a:solidFill>
                    <a:schemeClr val="dk1"/>
                  </a:solidFill>
                  <a:latin typeface="Arial"/>
                  <a:ea typeface="Arial"/>
                  <a:cs typeface="Arial"/>
                  <a:sym typeface="Arial"/>
                </a:endParaRPr>
              </a:p>
            </p:txBody>
          </p:sp>
        </p:grpSp>
        <p:cxnSp>
          <p:nvCxnSpPr>
            <p:cNvPr id="1073" name="Google Shape;1073;p9"/>
            <p:cNvCxnSpPr/>
            <p:nvPr/>
          </p:nvCxnSpPr>
          <p:spPr>
            <a:xfrm>
              <a:off x="4753984" y="2177497"/>
              <a:ext cx="0" cy="201168"/>
            </a:xfrm>
            <a:prstGeom prst="straightConnector1">
              <a:avLst/>
            </a:prstGeom>
            <a:noFill/>
            <a:ln w="12700" cap="flat" cmpd="sng">
              <a:solidFill>
                <a:schemeClr val="lt2"/>
              </a:solidFill>
              <a:prstDash val="solid"/>
              <a:round/>
              <a:headEnd type="triangle" w="med" len="med"/>
              <a:tailEnd type="triangle" w="med" len="med"/>
            </a:ln>
          </p:spPr>
        </p:cxnSp>
      </p:grpSp>
      <p:sp>
        <p:nvSpPr>
          <p:cNvPr id="1074" name="Google Shape;1074;p9"/>
          <p:cNvSpPr/>
          <p:nvPr/>
        </p:nvSpPr>
        <p:spPr>
          <a:xfrm>
            <a:off x="2629447" y="3182948"/>
            <a:ext cx="1044209" cy="799352"/>
          </a:xfrm>
          <a:prstGeom prst="ellipse">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Client</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Arial"/>
                <a:ea typeface="Arial"/>
                <a:cs typeface="Arial"/>
                <a:sym typeface="Arial"/>
              </a:rPr>
              <a:t>Applications</a:t>
            </a:r>
            <a:endParaRPr sz="900" b="0" i="0" u="none" strike="noStrike" cap="none">
              <a:solidFill>
                <a:schemeClr val="lt1"/>
              </a:solidFill>
              <a:latin typeface="Arial"/>
              <a:ea typeface="Arial"/>
              <a:cs typeface="Arial"/>
              <a:sym typeface="Arial"/>
            </a:endParaRPr>
          </a:p>
        </p:txBody>
      </p:sp>
      <p:cxnSp>
        <p:nvCxnSpPr>
          <p:cNvPr id="1075" name="Google Shape;1075;p9"/>
          <p:cNvCxnSpPr>
            <a:stCxn id="1074" idx="6"/>
            <a:endCxn id="1071" idx="1"/>
          </p:cNvCxnSpPr>
          <p:nvPr/>
        </p:nvCxnSpPr>
        <p:spPr>
          <a:xfrm rot="10800000" flipH="1">
            <a:off x="3673656" y="2628024"/>
            <a:ext cx="789000" cy="954600"/>
          </a:xfrm>
          <a:prstGeom prst="straightConnector1">
            <a:avLst/>
          </a:prstGeom>
          <a:noFill/>
          <a:ln w="25400" cap="flat" cmpd="sng">
            <a:solidFill>
              <a:srgbClr val="8DFFFD"/>
            </a:solidFill>
            <a:prstDash val="solid"/>
            <a:round/>
            <a:headEnd type="triangle" w="med" len="med"/>
            <a:tailEnd type="triangle" w="med" len="med"/>
          </a:ln>
        </p:spPr>
      </p:cxnSp>
      <p:sp>
        <p:nvSpPr>
          <p:cNvPr id="1076" name="Google Shape;1076;p9"/>
          <p:cNvSpPr/>
          <p:nvPr/>
        </p:nvSpPr>
        <p:spPr>
          <a:xfrm>
            <a:off x="4231418" y="3403594"/>
            <a:ext cx="2791701" cy="365346"/>
          </a:xfrm>
          <a:prstGeom prst="rect">
            <a:avLst/>
          </a:prstGeom>
          <a:solidFill>
            <a:schemeClr val="dk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Systems of Record</a:t>
            </a:r>
            <a:endParaRPr sz="1200" b="1" i="0" u="none" strike="noStrike" cap="none">
              <a:solidFill>
                <a:schemeClr val="lt1"/>
              </a:solidFill>
              <a:latin typeface="Arial"/>
              <a:ea typeface="Arial"/>
              <a:cs typeface="Arial"/>
              <a:sym typeface="Arial"/>
            </a:endParaRPr>
          </a:p>
        </p:txBody>
      </p:sp>
      <p:cxnSp>
        <p:nvCxnSpPr>
          <p:cNvPr id="1077" name="Google Shape;1077;p9"/>
          <p:cNvCxnSpPr>
            <a:stCxn id="1076" idx="0"/>
            <a:endCxn id="1065" idx="2"/>
          </p:cNvCxnSpPr>
          <p:nvPr/>
        </p:nvCxnSpPr>
        <p:spPr>
          <a:xfrm rot="10800000">
            <a:off x="5627269" y="3111094"/>
            <a:ext cx="0" cy="292500"/>
          </a:xfrm>
          <a:prstGeom prst="straightConnector1">
            <a:avLst/>
          </a:prstGeom>
          <a:noFill/>
          <a:ln w="25400" cap="flat" cmpd="sng">
            <a:solidFill>
              <a:srgbClr val="8DFFFD"/>
            </a:solidFill>
            <a:prstDash val="solid"/>
            <a:round/>
            <a:headEnd type="none" w="sm" len="sm"/>
            <a:tailEnd type="triangle" w="med" len="med"/>
          </a:ln>
        </p:spPr>
      </p:cxnSp>
      <p:cxnSp>
        <p:nvCxnSpPr>
          <p:cNvPr id="1078" name="Google Shape;1078;p9"/>
          <p:cNvCxnSpPr>
            <a:stCxn id="1079" idx="1"/>
          </p:cNvCxnSpPr>
          <p:nvPr/>
        </p:nvCxnSpPr>
        <p:spPr>
          <a:xfrm>
            <a:off x="3993130" y="1946023"/>
            <a:ext cx="389700" cy="0"/>
          </a:xfrm>
          <a:prstGeom prst="straightConnector1">
            <a:avLst/>
          </a:prstGeom>
          <a:noFill/>
          <a:ln w="25400" cap="flat" cmpd="sng">
            <a:solidFill>
              <a:srgbClr val="8DFFFD"/>
            </a:solidFill>
            <a:prstDash val="solid"/>
            <a:round/>
            <a:headEnd type="none" w="sm" len="sm"/>
            <a:tailEnd type="triangle" w="med" len="med"/>
          </a:ln>
        </p:spPr>
      </p:cxnSp>
      <p:cxnSp>
        <p:nvCxnSpPr>
          <p:cNvPr id="1080" name="Google Shape;1080;p9"/>
          <p:cNvCxnSpPr>
            <a:endCxn id="1081" idx="3"/>
          </p:cNvCxnSpPr>
          <p:nvPr/>
        </p:nvCxnSpPr>
        <p:spPr>
          <a:xfrm rot="10800000" flipH="1">
            <a:off x="6822829" y="1618461"/>
            <a:ext cx="1022100" cy="327600"/>
          </a:xfrm>
          <a:prstGeom prst="straightConnector1">
            <a:avLst/>
          </a:prstGeom>
          <a:noFill/>
          <a:ln w="25400" cap="flat" cmpd="sng">
            <a:solidFill>
              <a:srgbClr val="8DFFFD"/>
            </a:solidFill>
            <a:prstDash val="solid"/>
            <a:round/>
            <a:headEnd type="none" w="sm" len="sm"/>
            <a:tailEnd type="triangle" w="med" len="med"/>
          </a:ln>
        </p:spPr>
      </p:cxnSp>
      <p:cxnSp>
        <p:nvCxnSpPr>
          <p:cNvPr id="1082" name="Google Shape;1082;p9"/>
          <p:cNvCxnSpPr>
            <a:endCxn id="1083" idx="2"/>
          </p:cNvCxnSpPr>
          <p:nvPr/>
        </p:nvCxnSpPr>
        <p:spPr>
          <a:xfrm>
            <a:off x="6822902" y="1945985"/>
            <a:ext cx="1081200" cy="476700"/>
          </a:xfrm>
          <a:prstGeom prst="straightConnector1">
            <a:avLst/>
          </a:prstGeom>
          <a:noFill/>
          <a:ln w="25400" cap="flat" cmpd="sng">
            <a:solidFill>
              <a:srgbClr val="8DFFFD"/>
            </a:solidFill>
            <a:prstDash val="solid"/>
            <a:round/>
            <a:headEnd type="none" w="sm" len="sm"/>
            <a:tailEnd type="triangle" w="med" len="med"/>
          </a:ln>
        </p:spPr>
      </p:cxnSp>
      <p:sp>
        <p:nvSpPr>
          <p:cNvPr id="1083" name="Google Shape;1083;p9"/>
          <p:cNvSpPr/>
          <p:nvPr/>
        </p:nvSpPr>
        <p:spPr>
          <a:xfrm>
            <a:off x="7904102" y="2126866"/>
            <a:ext cx="707426" cy="591637"/>
          </a:xfrm>
          <a:prstGeom prst="can">
            <a:avLst>
              <a:gd name="adj" fmla="val 25000"/>
            </a:avLst>
          </a:prstGeom>
          <a:solidFill>
            <a:srgbClr val="7F7F7F"/>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Database Sinks</a:t>
            </a:r>
            <a:endParaRPr sz="900" b="1" i="0" u="none" strike="noStrike" cap="none">
              <a:solidFill>
                <a:srgbClr val="000000"/>
              </a:solidFill>
              <a:latin typeface="Arial"/>
              <a:ea typeface="Arial"/>
              <a:cs typeface="Arial"/>
              <a:sym typeface="Arial"/>
            </a:endParaRPr>
          </a:p>
        </p:txBody>
      </p:sp>
      <p:sp>
        <p:nvSpPr>
          <p:cNvPr id="1081" name="Google Shape;1081;p9"/>
          <p:cNvSpPr/>
          <p:nvPr/>
        </p:nvSpPr>
        <p:spPr>
          <a:xfrm rot="5400000">
            <a:off x="8026333" y="1141238"/>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9"/>
          <p:cNvSpPr txBox="1"/>
          <p:nvPr/>
        </p:nvSpPr>
        <p:spPr>
          <a:xfrm>
            <a:off x="7918875" y="1322629"/>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Sinks</a:t>
            </a:r>
            <a:endParaRPr sz="900" b="1" i="0" u="none" strike="noStrike" cap="none">
              <a:solidFill>
                <a:srgbClr val="000000"/>
              </a:solidFill>
              <a:latin typeface="Arial"/>
              <a:ea typeface="Arial"/>
              <a:cs typeface="Arial"/>
              <a:sym typeface="Arial"/>
            </a:endParaRPr>
          </a:p>
        </p:txBody>
      </p:sp>
      <p:sp>
        <p:nvSpPr>
          <p:cNvPr id="1079" name="Google Shape;1079;p9"/>
          <p:cNvSpPr/>
          <p:nvPr/>
        </p:nvSpPr>
        <p:spPr>
          <a:xfrm rot="5400000">
            <a:off x="3220088" y="1468800"/>
            <a:ext cx="591637" cy="954446"/>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
          <p:cNvSpPr txBox="1"/>
          <p:nvPr/>
        </p:nvSpPr>
        <p:spPr>
          <a:xfrm>
            <a:off x="3112625" y="1650204"/>
            <a:ext cx="732582" cy="591637"/>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FFFFFF"/>
                </a:solidFill>
                <a:latin typeface="Arial"/>
                <a:ea typeface="Arial"/>
                <a:cs typeface="Arial"/>
                <a:sym typeface="Arial"/>
              </a:rPr>
              <a:t>Streaming Sources</a:t>
            </a:r>
            <a:endParaRPr sz="9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gcb88027691_3_1085"/>
          <p:cNvSpPr txBox="1">
            <a:spLocks noGrp="1"/>
          </p:cNvSpPr>
          <p:nvPr>
            <p:ph type="title"/>
          </p:nvPr>
        </p:nvSpPr>
        <p:spPr>
          <a:xfrm>
            <a:off x="227621" y="227621"/>
            <a:ext cx="8688758" cy="850502"/>
          </a:xfrm>
          <a:prstGeom prst="rect">
            <a:avLst/>
          </a:prstGeom>
          <a:noFill/>
          <a:ln>
            <a:noFill/>
          </a:ln>
        </p:spPr>
        <p:txBody>
          <a:bodyPr spcFirstLastPara="1" wrap="square" lIns="64000" tIns="36575" rIns="64000" bIns="36575" anchor="t" anchorCtr="0">
            <a:normAutofit/>
          </a:bodyPr>
          <a:lstStyle/>
          <a:p>
            <a:pPr marL="0" lvl="0" indent="0" algn="l" rtl="0">
              <a:lnSpc>
                <a:spcPct val="90000"/>
              </a:lnSpc>
              <a:spcBef>
                <a:spcPts val="0"/>
              </a:spcBef>
              <a:spcAft>
                <a:spcPts val="0"/>
              </a:spcAft>
              <a:buSzPts val="1400"/>
              <a:buNone/>
            </a:pPr>
            <a:r>
              <a:rPr lang="en-US"/>
              <a:t>Deployment Architecture vs Traditional</a:t>
            </a:r>
            <a:endParaRPr/>
          </a:p>
        </p:txBody>
      </p:sp>
      <p:grpSp>
        <p:nvGrpSpPr>
          <p:cNvPr id="1246" name="Google Shape;1246;gcb88027691_3_1085"/>
          <p:cNvGrpSpPr/>
          <p:nvPr/>
        </p:nvGrpSpPr>
        <p:grpSpPr>
          <a:xfrm>
            <a:off x="5868785" y="773084"/>
            <a:ext cx="1521230" cy="839585"/>
            <a:chOff x="5868785" y="773084"/>
            <a:chExt cx="1521230" cy="839585"/>
          </a:xfrm>
        </p:grpSpPr>
        <p:sp>
          <p:nvSpPr>
            <p:cNvPr id="1247" name="Google Shape;1247;gcb88027691_3_1085"/>
            <p:cNvSpPr/>
            <p:nvPr/>
          </p:nvSpPr>
          <p:spPr>
            <a:xfrm>
              <a:off x="5868785" y="773084"/>
              <a:ext cx="1521230" cy="839585"/>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Master Node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8" name="Google Shape;1248;gcb88027691_3_1085"/>
            <p:cNvSpPr/>
            <p:nvPr/>
          </p:nvSpPr>
          <p:spPr>
            <a:xfrm>
              <a:off x="5951913" y="1030779"/>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Driver</a:t>
              </a:r>
              <a:endParaRPr sz="1400" b="0" i="0" u="none" strike="noStrike" cap="none">
                <a:solidFill>
                  <a:srgbClr val="000000"/>
                </a:solidFill>
                <a:latin typeface="Arial"/>
                <a:ea typeface="Arial"/>
                <a:cs typeface="Arial"/>
                <a:sym typeface="Arial"/>
              </a:endParaRPr>
            </a:p>
          </p:txBody>
        </p:sp>
        <p:sp>
          <p:nvSpPr>
            <p:cNvPr id="1249" name="Google Shape;1249;gcb88027691_3_1085"/>
            <p:cNvSpPr/>
            <p:nvPr/>
          </p:nvSpPr>
          <p:spPr>
            <a:xfrm>
              <a:off x="6762403" y="1030779"/>
              <a:ext cx="556952" cy="457200"/>
            </a:xfrm>
            <a:prstGeom prst="rect">
              <a:avLst/>
            </a:prstGeom>
            <a:solidFill>
              <a:srgbClr val="041A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0" name="Google Shape;1250;gcb88027691_3_1085"/>
            <p:cNvSpPr/>
            <p:nvPr/>
          </p:nvSpPr>
          <p:spPr>
            <a:xfrm>
              <a:off x="6736486" y="1030290"/>
              <a:ext cx="556952" cy="457200"/>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sp>
          <p:nvSpPr>
            <p:cNvPr id="1251" name="Google Shape;1251;gcb88027691_3_1085"/>
            <p:cNvSpPr txBox="1"/>
            <p:nvPr/>
          </p:nvSpPr>
          <p:spPr>
            <a:xfrm>
              <a:off x="6665609" y="1058835"/>
              <a:ext cx="69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Alt Master</a:t>
              </a:r>
              <a:endParaRPr sz="1400" b="0" i="0" u="none" strike="noStrike" cap="none">
                <a:solidFill>
                  <a:srgbClr val="000000"/>
                </a:solidFill>
                <a:latin typeface="Arial"/>
                <a:ea typeface="Arial"/>
                <a:cs typeface="Arial"/>
                <a:sym typeface="Arial"/>
              </a:endParaRPr>
            </a:p>
          </p:txBody>
        </p:sp>
        <p:cxnSp>
          <p:nvCxnSpPr>
            <p:cNvPr id="1252" name="Google Shape;1252;gcb88027691_3_1085"/>
            <p:cNvCxnSpPr/>
            <p:nvPr/>
          </p:nvCxnSpPr>
          <p:spPr>
            <a:xfrm rot="10800000" flipH="1">
              <a:off x="6499239" y="1265781"/>
              <a:ext cx="253538" cy="489"/>
            </a:xfrm>
            <a:prstGeom prst="straightConnector1">
              <a:avLst/>
            </a:prstGeom>
            <a:noFill/>
            <a:ln w="25400" cap="flat" cmpd="sng">
              <a:solidFill>
                <a:srgbClr val="A8CAF4"/>
              </a:solidFill>
              <a:prstDash val="solid"/>
              <a:round/>
              <a:headEnd type="none" w="sm" len="sm"/>
              <a:tailEnd type="triangle" w="med" len="med"/>
            </a:ln>
          </p:spPr>
        </p:cxnSp>
      </p:grpSp>
      <p:grpSp>
        <p:nvGrpSpPr>
          <p:cNvPr id="1253" name="Google Shape;1253;gcb88027691_3_1085"/>
          <p:cNvGrpSpPr/>
          <p:nvPr/>
        </p:nvGrpSpPr>
        <p:grpSpPr>
          <a:xfrm>
            <a:off x="7659106" y="1037666"/>
            <a:ext cx="988182" cy="461737"/>
            <a:chOff x="7815714" y="1214219"/>
            <a:chExt cx="988182" cy="461737"/>
          </a:xfrm>
        </p:grpSpPr>
        <p:sp>
          <p:nvSpPr>
            <p:cNvPr id="1254" name="Google Shape;1254;gcb88027691_3_1085"/>
            <p:cNvSpPr/>
            <p:nvPr/>
          </p:nvSpPr>
          <p:spPr>
            <a:xfrm>
              <a:off x="7815714" y="121421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5" name="Google Shape;1255;gcb88027691_3_1085"/>
            <p:cNvSpPr/>
            <p:nvPr/>
          </p:nvSpPr>
          <p:spPr>
            <a:xfrm>
              <a:off x="7895919" y="1294424"/>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sp>
          <p:nvSpPr>
            <p:cNvPr id="1256" name="Google Shape;1256;gcb88027691_3_1085"/>
            <p:cNvSpPr/>
            <p:nvPr/>
          </p:nvSpPr>
          <p:spPr>
            <a:xfrm>
              <a:off x="7976124" y="1374629"/>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Zookeeper</a:t>
              </a:r>
              <a:endParaRPr sz="1400" b="0" i="0" u="none" strike="noStrike" cap="none">
                <a:solidFill>
                  <a:srgbClr val="000000"/>
                </a:solidFill>
                <a:latin typeface="Arial"/>
                <a:ea typeface="Arial"/>
                <a:cs typeface="Arial"/>
                <a:sym typeface="Arial"/>
              </a:endParaRPr>
            </a:p>
          </p:txBody>
        </p:sp>
      </p:grpSp>
      <p:cxnSp>
        <p:nvCxnSpPr>
          <p:cNvPr id="1257" name="Google Shape;1257;gcb88027691_3_1085"/>
          <p:cNvCxnSpPr>
            <a:stCxn id="1247" idx="3"/>
            <a:endCxn id="1254" idx="1"/>
          </p:cNvCxnSpPr>
          <p:nvPr/>
        </p:nvCxnSpPr>
        <p:spPr>
          <a:xfrm rot="10800000" flipH="1">
            <a:off x="7390015" y="1188376"/>
            <a:ext cx="269100" cy="4500"/>
          </a:xfrm>
          <a:prstGeom prst="straightConnector1">
            <a:avLst/>
          </a:prstGeom>
          <a:noFill/>
          <a:ln w="19050" cap="flat" cmpd="sng">
            <a:solidFill>
              <a:srgbClr val="A8CAF4"/>
            </a:solidFill>
            <a:prstDash val="solid"/>
            <a:round/>
            <a:headEnd type="triangle" w="med" len="med"/>
            <a:tailEnd type="triangle" w="med" len="med"/>
          </a:ln>
        </p:spPr>
      </p:cxnSp>
      <p:sp>
        <p:nvSpPr>
          <p:cNvPr id="1258" name="Google Shape;1258;gcb88027691_3_1085"/>
          <p:cNvSpPr/>
          <p:nvPr/>
        </p:nvSpPr>
        <p:spPr>
          <a:xfrm>
            <a:off x="7739311" y="646007"/>
            <a:ext cx="827772"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Or YARN</a:t>
            </a:r>
            <a:endParaRPr sz="1400" b="0" i="0" u="none" strike="noStrike" cap="none">
              <a:solidFill>
                <a:srgbClr val="000000"/>
              </a:solidFill>
              <a:latin typeface="Arial"/>
              <a:ea typeface="Arial"/>
              <a:cs typeface="Arial"/>
              <a:sym typeface="Arial"/>
            </a:endParaRPr>
          </a:p>
        </p:txBody>
      </p:sp>
      <p:cxnSp>
        <p:nvCxnSpPr>
          <p:cNvPr id="1259" name="Google Shape;1259;gcb88027691_3_1085"/>
          <p:cNvCxnSpPr/>
          <p:nvPr/>
        </p:nvCxnSpPr>
        <p:spPr>
          <a:xfrm rot="10800000" flipH="1">
            <a:off x="7405568" y="850008"/>
            <a:ext cx="333743" cy="142738"/>
          </a:xfrm>
          <a:prstGeom prst="straightConnector1">
            <a:avLst/>
          </a:prstGeom>
          <a:noFill/>
          <a:ln w="25400" cap="flat" cmpd="sng">
            <a:solidFill>
              <a:srgbClr val="A8CAF4"/>
            </a:solidFill>
            <a:prstDash val="dash"/>
            <a:round/>
            <a:headEnd type="none" w="sm" len="sm"/>
            <a:tailEnd type="triangle" w="med" len="med"/>
          </a:ln>
        </p:spPr>
      </p:cxnSp>
      <p:grpSp>
        <p:nvGrpSpPr>
          <p:cNvPr id="1260" name="Google Shape;1260;gcb88027691_3_1085"/>
          <p:cNvGrpSpPr/>
          <p:nvPr/>
        </p:nvGrpSpPr>
        <p:grpSpPr>
          <a:xfrm>
            <a:off x="631045" y="2210242"/>
            <a:ext cx="1019166" cy="1075754"/>
            <a:chOff x="2741171" y="2847484"/>
            <a:chExt cx="1019166" cy="1075754"/>
          </a:xfrm>
        </p:grpSpPr>
        <p:sp>
          <p:nvSpPr>
            <p:cNvPr id="1261" name="Google Shape;126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63" name="Google Shape;126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65" name="Google Shape;126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66" name="Google Shape;1266;gcb88027691_3_1085"/>
            <p:cNvGrpSpPr/>
            <p:nvPr/>
          </p:nvGrpSpPr>
          <p:grpSpPr>
            <a:xfrm>
              <a:off x="2833431" y="3520552"/>
              <a:ext cx="290341" cy="290340"/>
              <a:chOff x="5516541" y="1709841"/>
              <a:chExt cx="411480" cy="411480"/>
            </a:xfrm>
          </p:grpSpPr>
          <p:sp>
            <p:nvSpPr>
              <p:cNvPr id="1267" name="Google Shape;126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68" name="Google Shape;126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69" name="Google Shape;126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70" name="Google Shape;1270;gcb88027691_3_1085"/>
          <p:cNvGrpSpPr/>
          <p:nvPr/>
        </p:nvGrpSpPr>
        <p:grpSpPr>
          <a:xfrm>
            <a:off x="1689445" y="920826"/>
            <a:ext cx="1019166" cy="1075754"/>
            <a:chOff x="2741171" y="2847484"/>
            <a:chExt cx="1019166" cy="1075754"/>
          </a:xfrm>
        </p:grpSpPr>
        <p:sp>
          <p:nvSpPr>
            <p:cNvPr id="1271" name="Google Shape;127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73" name="Google Shape;127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dirty="0">
                  <a:solidFill>
                    <a:schemeClr val="lt1"/>
                  </a:solidFill>
                </a:rPr>
                <a:t>Streaming Jobs</a:t>
              </a:r>
              <a:endParaRPr sz="1400" b="0" i="0" u="none" strike="noStrike" cap="none" dirty="0">
                <a:solidFill>
                  <a:srgbClr val="000000"/>
                </a:solidFill>
                <a:latin typeface="Arial"/>
                <a:ea typeface="Arial"/>
                <a:cs typeface="Arial"/>
                <a:sym typeface="Arial"/>
              </a:endParaRPr>
            </a:p>
          </p:txBody>
        </p:sp>
        <p:sp>
          <p:nvSpPr>
            <p:cNvPr id="1275" name="Google Shape;127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76" name="Google Shape;1276;gcb88027691_3_1085"/>
            <p:cNvGrpSpPr/>
            <p:nvPr/>
          </p:nvGrpSpPr>
          <p:grpSpPr>
            <a:xfrm>
              <a:off x="2833431" y="3520552"/>
              <a:ext cx="290341" cy="290340"/>
              <a:chOff x="5516541" y="1709841"/>
              <a:chExt cx="411480" cy="411480"/>
            </a:xfrm>
          </p:grpSpPr>
          <p:sp>
            <p:nvSpPr>
              <p:cNvPr id="1277" name="Google Shape;127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78" name="Google Shape;127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79" name="Google Shape;127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grpSp>
        <p:nvGrpSpPr>
          <p:cNvPr id="1280" name="Google Shape;1280;gcb88027691_3_1085"/>
          <p:cNvGrpSpPr/>
          <p:nvPr/>
        </p:nvGrpSpPr>
        <p:grpSpPr>
          <a:xfrm>
            <a:off x="2753741" y="2205735"/>
            <a:ext cx="1019166" cy="1075754"/>
            <a:chOff x="2741171" y="2847484"/>
            <a:chExt cx="1019166" cy="1075754"/>
          </a:xfrm>
        </p:grpSpPr>
        <p:sp>
          <p:nvSpPr>
            <p:cNvPr id="1281" name="Google Shape;1281;gcb88027691_3_1085"/>
            <p:cNvSpPr/>
            <p:nvPr/>
          </p:nvSpPr>
          <p:spPr>
            <a:xfrm>
              <a:off x="2741171" y="2847484"/>
              <a:ext cx="978195" cy="1075754"/>
            </a:xfrm>
            <a:prstGeom prst="rect">
              <a:avLst/>
            </a:prstGeom>
            <a:solidFill>
              <a:srgbClr val="041A3B"/>
            </a:solid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Application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83" name="Google Shape;1283;gcb88027691_3_1085"/>
            <p:cNvSpPr/>
            <p:nvPr/>
          </p:nvSpPr>
          <p:spPr>
            <a:xfrm>
              <a:off x="2799740" y="3162782"/>
              <a:ext cx="863491" cy="269956"/>
            </a:xfrm>
            <a:prstGeom prst="rect">
              <a:avLst/>
            </a:prstGeom>
            <a:solidFill>
              <a:schemeClr val="accent1"/>
            </a:solidFill>
            <a:ln>
              <a:noFill/>
            </a:ln>
          </p:spPr>
          <p:txBody>
            <a:bodyPr spcFirstLastPara="1" wrap="square" lIns="91425" tIns="45700" rIns="91425" bIns="45700" anchor="ctr" anchorCtr="0">
              <a:noAutofit/>
            </a:bodyPr>
            <a:lstStyle/>
            <a:p>
              <a:pPr lvl="0" algn="ctr">
                <a:buSzPts val="900"/>
              </a:pPr>
              <a:r>
                <a:rPr lang="en-US" sz="900" dirty="0">
                  <a:solidFill>
                    <a:schemeClr val="lt1"/>
                  </a:solidFill>
                </a:rPr>
                <a:t>Streaming Jobs</a:t>
              </a:r>
              <a:endParaRPr lang="en-US" dirty="0"/>
            </a:p>
          </p:txBody>
        </p:sp>
        <p:sp>
          <p:nvSpPr>
            <p:cNvPr id="1285" name="Google Shape;1285;gcb88027691_3_1085"/>
            <p:cNvSpPr/>
            <p:nvPr/>
          </p:nvSpPr>
          <p:spPr>
            <a:xfrm>
              <a:off x="2798887" y="3478079"/>
              <a:ext cx="863491" cy="39765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nvGrpSpPr>
            <p:cNvPr id="1286" name="Google Shape;1286;gcb88027691_3_1085"/>
            <p:cNvGrpSpPr/>
            <p:nvPr/>
          </p:nvGrpSpPr>
          <p:grpSpPr>
            <a:xfrm>
              <a:off x="2833431" y="3520552"/>
              <a:ext cx="290341" cy="290340"/>
              <a:chOff x="5516541" y="1709841"/>
              <a:chExt cx="411480" cy="411480"/>
            </a:xfrm>
          </p:grpSpPr>
          <p:sp>
            <p:nvSpPr>
              <p:cNvPr id="1287" name="Google Shape;1287;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88" name="Google Shape;1288;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89" name="Google Shape;1289;gcb88027691_3_1085"/>
            <p:cNvSpPr txBox="1"/>
            <p:nvPr/>
          </p:nvSpPr>
          <p:spPr>
            <a:xfrm>
              <a:off x="3059582" y="3489036"/>
              <a:ext cx="70075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Hazelcast</a:t>
              </a:r>
              <a:endParaRPr sz="800" b="0" i="0" u="none" strike="noStrike" cap="none">
                <a:solidFill>
                  <a:schemeClr val="lt1"/>
                </a:solidFill>
                <a:latin typeface="Arial"/>
                <a:ea typeface="Arial"/>
                <a:cs typeface="Arial"/>
                <a:sym typeface="Arial"/>
              </a:endParaRPr>
            </a:p>
          </p:txBody>
        </p:sp>
      </p:grpSp>
      <p:cxnSp>
        <p:nvCxnSpPr>
          <p:cNvPr id="1290" name="Google Shape;1290;gcb88027691_3_1085"/>
          <p:cNvCxnSpPr/>
          <p:nvPr/>
        </p:nvCxnSpPr>
        <p:spPr>
          <a:xfrm rot="10800000" flipH="1">
            <a:off x="1617785" y="2994793"/>
            <a:ext cx="1135956" cy="6315"/>
          </a:xfrm>
          <a:prstGeom prst="straightConnector1">
            <a:avLst/>
          </a:prstGeom>
          <a:noFill/>
          <a:ln w="25400" cap="flat" cmpd="sng">
            <a:solidFill>
              <a:srgbClr val="A8CAF4"/>
            </a:solidFill>
            <a:prstDash val="solid"/>
            <a:round/>
            <a:headEnd type="triangle" w="med" len="med"/>
            <a:tailEnd type="triangle" w="med" len="med"/>
          </a:ln>
        </p:spPr>
      </p:cxnSp>
      <p:cxnSp>
        <p:nvCxnSpPr>
          <p:cNvPr id="1291" name="Google Shape;1291;gcb88027691_3_1085"/>
          <p:cNvCxnSpPr/>
          <p:nvPr/>
        </p:nvCxnSpPr>
        <p:spPr>
          <a:xfrm flipH="1">
            <a:off x="1617786" y="2001925"/>
            <a:ext cx="352858" cy="547841"/>
          </a:xfrm>
          <a:prstGeom prst="straightConnector1">
            <a:avLst/>
          </a:prstGeom>
          <a:noFill/>
          <a:ln w="25400" cap="flat" cmpd="sng">
            <a:solidFill>
              <a:srgbClr val="A8CAF4"/>
            </a:solidFill>
            <a:prstDash val="solid"/>
            <a:round/>
            <a:headEnd type="triangle" w="med" len="med"/>
            <a:tailEnd type="triangle" w="med" len="med"/>
          </a:ln>
        </p:spPr>
      </p:cxnSp>
      <p:cxnSp>
        <p:nvCxnSpPr>
          <p:cNvPr id="1292" name="Google Shape;1292;gcb88027691_3_1085"/>
          <p:cNvCxnSpPr/>
          <p:nvPr/>
        </p:nvCxnSpPr>
        <p:spPr>
          <a:xfrm>
            <a:off x="2368062" y="1996580"/>
            <a:ext cx="385679" cy="553186"/>
          </a:xfrm>
          <a:prstGeom prst="straightConnector1">
            <a:avLst/>
          </a:prstGeom>
          <a:noFill/>
          <a:ln w="25400" cap="flat" cmpd="sng">
            <a:solidFill>
              <a:srgbClr val="A8CAF4"/>
            </a:solidFill>
            <a:prstDash val="solid"/>
            <a:round/>
            <a:headEnd type="triangle" w="med" len="med"/>
            <a:tailEnd type="triangle" w="med" len="med"/>
          </a:ln>
        </p:spPr>
      </p:cxnSp>
      <p:grpSp>
        <p:nvGrpSpPr>
          <p:cNvPr id="1293" name="Google Shape;1293;gcb88027691_3_1085"/>
          <p:cNvGrpSpPr/>
          <p:nvPr/>
        </p:nvGrpSpPr>
        <p:grpSpPr>
          <a:xfrm>
            <a:off x="604637" y="917172"/>
            <a:ext cx="683437" cy="683435"/>
            <a:chOff x="5516541" y="1709841"/>
            <a:chExt cx="411480" cy="411480"/>
          </a:xfrm>
        </p:grpSpPr>
        <p:sp>
          <p:nvSpPr>
            <p:cNvPr id="1294" name="Google Shape;1294;gcb88027691_3_1085"/>
            <p:cNvSpPr/>
            <p:nvPr/>
          </p:nvSpPr>
          <p:spPr>
            <a:xfrm>
              <a:off x="5516541" y="1709841"/>
              <a:ext cx="411480" cy="411480"/>
            </a:xfrm>
            <a:prstGeom prst="rect">
              <a:avLst/>
            </a:prstGeom>
            <a:solidFill>
              <a:schemeClr val="dk1"/>
            </a:solidFill>
            <a:ln w="12700" cap="flat" cmpd="sng">
              <a:solidFill>
                <a:schemeClr val="accent3"/>
              </a:solidFill>
              <a:prstDash val="solid"/>
              <a:round/>
              <a:headEnd type="none" w="sm" len="sm"/>
              <a:tailEnd type="none" w="sm" len="sm"/>
            </a:ln>
            <a:effectLst>
              <a:outerShdw blurRad="215900" algn="ctr" rotWithShape="0">
                <a:schemeClr val="accent3">
                  <a:alpha val="88235"/>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pic>
          <p:nvPicPr>
            <p:cNvPr id="1295" name="Google Shape;1295;gcb88027691_3_1085"/>
            <p:cNvPicPr preferRelativeResize="0"/>
            <p:nvPr/>
          </p:nvPicPr>
          <p:blipFill rotWithShape="1">
            <a:blip r:embed="rId3">
              <a:alphaModFix/>
            </a:blip>
            <a:srcRect/>
            <a:stretch/>
          </p:blipFill>
          <p:spPr>
            <a:xfrm>
              <a:off x="5593616" y="1784738"/>
              <a:ext cx="259551" cy="267417"/>
            </a:xfrm>
            <a:prstGeom prst="rect">
              <a:avLst/>
            </a:prstGeom>
            <a:noFill/>
            <a:ln>
              <a:noFill/>
            </a:ln>
          </p:spPr>
        </p:pic>
      </p:grpSp>
      <p:sp>
        <p:nvSpPr>
          <p:cNvPr id="1296" name="Google Shape;1296;gcb88027691_3_1085"/>
          <p:cNvSpPr txBox="1"/>
          <p:nvPr/>
        </p:nvSpPr>
        <p:spPr>
          <a:xfrm>
            <a:off x="227621" y="3453838"/>
            <a:ext cx="4083541" cy="1066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Simplified Deployment</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Lightweight footprint, ideal for edge use cases</a:t>
            </a:r>
            <a:endParaRPr sz="135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In-memory performance – ultra-fast stream processing with integrated data layer</a:t>
            </a:r>
          </a:p>
          <a:p>
            <a:pPr marL="285750" marR="0" lvl="0" indent="-285750" algn="l" rtl="0">
              <a:lnSpc>
                <a:spcPct val="100000"/>
              </a:lnSpc>
              <a:spcBef>
                <a:spcPts val="0"/>
              </a:spcBef>
              <a:spcAft>
                <a:spcPts val="0"/>
              </a:spcAft>
              <a:buClr>
                <a:schemeClr val="accent1"/>
              </a:buClr>
              <a:buSzPts val="1400"/>
              <a:buFont typeface="Arial"/>
              <a:buChar char="•"/>
            </a:pPr>
            <a:r>
              <a:rPr lang="en-US" sz="1350" b="0" i="0" u="none" strike="noStrike" cap="none" dirty="0">
                <a:solidFill>
                  <a:schemeClr val="lt1"/>
                </a:solidFill>
                <a:latin typeface="Arial"/>
                <a:ea typeface="Arial"/>
                <a:cs typeface="Arial"/>
                <a:sym typeface="Arial"/>
              </a:rPr>
              <a:t>Basically – Just a Java Application</a:t>
            </a:r>
            <a:endParaRPr sz="1350" b="0" i="0" u="none" strike="noStrike" cap="none" dirty="0">
              <a:solidFill>
                <a:schemeClr val="lt1"/>
              </a:solidFill>
              <a:latin typeface="Arial"/>
              <a:ea typeface="Arial"/>
              <a:cs typeface="Arial"/>
              <a:sym typeface="Arial"/>
            </a:endParaRPr>
          </a:p>
        </p:txBody>
      </p:sp>
      <p:sp>
        <p:nvSpPr>
          <p:cNvPr id="1297" name="Google Shape;1297;gcb88027691_3_1085"/>
          <p:cNvSpPr txBox="1"/>
          <p:nvPr/>
        </p:nvSpPr>
        <p:spPr>
          <a:xfrm>
            <a:off x="4762017" y="3822768"/>
            <a:ext cx="3886200" cy="1066800"/>
          </a:xfrm>
          <a:prstGeom prst="rect">
            <a:avLst/>
          </a:prstGeom>
          <a:noFill/>
          <a:ln>
            <a:noFill/>
          </a:ln>
        </p:spPr>
        <p:txBody>
          <a:bodyPr spcFirstLastPara="1" wrap="square" lIns="64000" tIns="36575" rIns="64000" bIns="36575" anchor="t" anchorCtr="0">
            <a:normAutofit/>
          </a:bodyPr>
          <a:lstStyle/>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Complex infrastructure to install/maintain</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Many components, requires large hardware footprint</a:t>
            </a:r>
            <a:endParaRPr sz="1400" b="0" i="0" u="none" strike="noStrike" cap="none">
              <a:solidFill>
                <a:srgbClr val="000000"/>
              </a:solidFill>
              <a:latin typeface="Arial"/>
              <a:ea typeface="Arial"/>
              <a:cs typeface="Arial"/>
              <a:sym typeface="Arial"/>
            </a:endParaRPr>
          </a:p>
          <a:p>
            <a:pPr marL="285743" marR="0" lvl="0" indent="-285743" algn="l" rtl="0">
              <a:lnSpc>
                <a:spcPct val="100000"/>
              </a:lnSpc>
              <a:spcBef>
                <a:spcPts val="0"/>
              </a:spcBef>
              <a:spcAft>
                <a:spcPts val="0"/>
              </a:spcAft>
              <a:buClr>
                <a:schemeClr val="accent1"/>
              </a:buClr>
              <a:buSzPts val="1400"/>
              <a:buFont typeface="Arial"/>
              <a:buChar char="•"/>
            </a:pPr>
            <a:r>
              <a:rPr lang="en-US" sz="1350" b="0" i="0" u="none" strike="noStrike" cap="none">
                <a:solidFill>
                  <a:schemeClr val="lt1"/>
                </a:solidFill>
                <a:latin typeface="Arial"/>
                <a:ea typeface="Arial"/>
                <a:cs typeface="Arial"/>
                <a:sym typeface="Arial"/>
              </a:rPr>
              <a:t>Not optimized for streaming performance</a:t>
            </a:r>
            <a:endParaRPr sz="1400" b="0" i="0" u="none" strike="noStrike" cap="none">
              <a:solidFill>
                <a:srgbClr val="000000"/>
              </a:solidFill>
              <a:latin typeface="Arial"/>
              <a:ea typeface="Arial"/>
              <a:cs typeface="Arial"/>
              <a:sym typeface="Arial"/>
            </a:endParaRPr>
          </a:p>
        </p:txBody>
      </p:sp>
      <p:grpSp>
        <p:nvGrpSpPr>
          <p:cNvPr id="1298" name="Google Shape;1298;gcb88027691_3_1085"/>
          <p:cNvGrpSpPr/>
          <p:nvPr/>
        </p:nvGrpSpPr>
        <p:grpSpPr>
          <a:xfrm>
            <a:off x="5870778" y="3388083"/>
            <a:ext cx="1490414" cy="436787"/>
            <a:chOff x="6464562" y="3599039"/>
            <a:chExt cx="1490414" cy="436787"/>
          </a:xfrm>
        </p:grpSpPr>
        <p:sp>
          <p:nvSpPr>
            <p:cNvPr id="1299" name="Google Shape;1299;gcb88027691_3_1085"/>
            <p:cNvSpPr/>
            <p:nvPr/>
          </p:nvSpPr>
          <p:spPr>
            <a:xfrm>
              <a:off x="6464562" y="359903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0" name="Google Shape;1300;gcb88027691_3_1085"/>
            <p:cNvSpPr/>
            <p:nvPr/>
          </p:nvSpPr>
          <p:spPr>
            <a:xfrm>
              <a:off x="6532292" y="366676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sp>
          <p:nvSpPr>
            <p:cNvPr id="1301" name="Google Shape;1301;gcb88027691_3_1085"/>
            <p:cNvSpPr/>
            <p:nvPr/>
          </p:nvSpPr>
          <p:spPr>
            <a:xfrm>
              <a:off x="6600022" y="3734499"/>
              <a:ext cx="1354954" cy="301327"/>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HDFS NameNode(s)</a:t>
              </a:r>
              <a:endParaRPr sz="1400" b="0" i="0" u="none" strike="noStrike" cap="none">
                <a:solidFill>
                  <a:srgbClr val="000000"/>
                </a:solidFill>
                <a:latin typeface="Arial"/>
                <a:ea typeface="Arial"/>
                <a:cs typeface="Arial"/>
                <a:sym typeface="Arial"/>
              </a:endParaRPr>
            </a:p>
          </p:txBody>
        </p:sp>
      </p:grpSp>
      <p:grpSp>
        <p:nvGrpSpPr>
          <p:cNvPr id="1302" name="Google Shape;1302;gcb88027691_3_1085"/>
          <p:cNvGrpSpPr/>
          <p:nvPr/>
        </p:nvGrpSpPr>
        <p:grpSpPr>
          <a:xfrm>
            <a:off x="4417752" y="1898420"/>
            <a:ext cx="1353753" cy="1270723"/>
            <a:chOff x="4515032" y="1898420"/>
            <a:chExt cx="1353753" cy="1270723"/>
          </a:xfrm>
        </p:grpSpPr>
        <p:sp>
          <p:nvSpPr>
            <p:cNvPr id="1303" name="Google Shape;1303;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04" name="Google Shape;1304;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05" name="Google Shape;1305;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06" name="Google Shape;1306;gcb88027691_3_1085"/>
            <p:cNvCxnSpPr>
              <a:stCxn id="1305" idx="1"/>
              <a:endCxn id="1304"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07" name="Google Shape;1307;gcb88027691_3_1085"/>
          <p:cNvCxnSpPr>
            <a:stCxn id="1303" idx="2"/>
          </p:cNvCxnSpPr>
          <p:nvPr/>
        </p:nvCxnSpPr>
        <p:spPr>
          <a:xfrm rot="-5400000" flipH="1">
            <a:off x="5225129" y="3038643"/>
            <a:ext cx="506100" cy="767100"/>
          </a:xfrm>
          <a:prstGeom prst="bentConnector2">
            <a:avLst/>
          </a:prstGeom>
          <a:noFill/>
          <a:ln w="25400" cap="flat" cmpd="sng">
            <a:solidFill>
              <a:srgbClr val="A8CAF4"/>
            </a:solidFill>
            <a:prstDash val="solid"/>
            <a:round/>
            <a:headEnd type="triangle" w="med" len="med"/>
            <a:tailEnd type="triangle" w="med" len="med"/>
          </a:ln>
        </p:spPr>
      </p:cxnSp>
      <p:grpSp>
        <p:nvGrpSpPr>
          <p:cNvPr id="1308" name="Google Shape;1308;gcb88027691_3_1085"/>
          <p:cNvGrpSpPr/>
          <p:nvPr/>
        </p:nvGrpSpPr>
        <p:grpSpPr>
          <a:xfrm>
            <a:off x="5938982" y="1898420"/>
            <a:ext cx="1353753" cy="1270723"/>
            <a:chOff x="4515032" y="1898420"/>
            <a:chExt cx="1353753" cy="1270723"/>
          </a:xfrm>
        </p:grpSpPr>
        <p:sp>
          <p:nvSpPr>
            <p:cNvPr id="1309" name="Google Shape;1309;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0" name="Google Shape;1310;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1" name="Google Shape;1311;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2" name="Google Shape;1312;gcb88027691_3_1085"/>
            <p:cNvCxnSpPr>
              <a:stCxn id="1311" idx="1"/>
              <a:endCxn id="1310"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grpSp>
        <p:nvGrpSpPr>
          <p:cNvPr id="1313" name="Google Shape;1313;gcb88027691_3_1085"/>
          <p:cNvGrpSpPr/>
          <p:nvPr/>
        </p:nvGrpSpPr>
        <p:grpSpPr>
          <a:xfrm>
            <a:off x="7459245" y="1905416"/>
            <a:ext cx="1353753" cy="1270723"/>
            <a:chOff x="4515032" y="1898420"/>
            <a:chExt cx="1353753" cy="1270723"/>
          </a:xfrm>
        </p:grpSpPr>
        <p:sp>
          <p:nvSpPr>
            <p:cNvPr id="1314" name="Google Shape;1314;gcb88027691_3_1085"/>
            <p:cNvSpPr/>
            <p:nvPr/>
          </p:nvSpPr>
          <p:spPr>
            <a:xfrm>
              <a:off x="4515032" y="1898420"/>
              <a:ext cx="1353753" cy="1270723"/>
            </a:xfrm>
            <a:prstGeom prst="rect">
              <a:avLst/>
            </a:prstGeom>
            <a:solidFill>
              <a:schemeClr val="dk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Worker Node</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315" name="Google Shape;1315;gcb88027691_3_1085"/>
            <p:cNvSpPr/>
            <p:nvPr/>
          </p:nvSpPr>
          <p:spPr>
            <a:xfrm>
              <a:off x="4572000" y="2205735"/>
              <a:ext cx="1202266" cy="366015"/>
            </a:xfrm>
            <a:prstGeom prst="rect">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Executor</a:t>
              </a:r>
              <a:endParaRPr sz="1400" b="0" i="0" u="none" strike="noStrike" cap="none">
                <a:solidFill>
                  <a:srgbClr val="000000"/>
                </a:solidFill>
                <a:latin typeface="Arial"/>
                <a:ea typeface="Arial"/>
                <a:cs typeface="Arial"/>
                <a:sym typeface="Arial"/>
              </a:endParaRPr>
            </a:p>
          </p:txBody>
        </p:sp>
        <p:sp>
          <p:nvSpPr>
            <p:cNvPr id="1316" name="Google Shape;1316;gcb88027691_3_1085"/>
            <p:cNvSpPr/>
            <p:nvPr/>
          </p:nvSpPr>
          <p:spPr>
            <a:xfrm>
              <a:off x="4571998" y="2776493"/>
              <a:ext cx="1202265" cy="319326"/>
            </a:xfrm>
            <a:prstGeom prst="can">
              <a:avLst>
                <a:gd name="adj" fmla="val 25000"/>
              </a:avLst>
            </a:prstGeom>
            <a:solidFill>
              <a:srgbClr val="002C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HDFS</a:t>
              </a:r>
              <a:endParaRPr sz="1400" b="0" i="0" u="none" strike="noStrike" cap="none">
                <a:solidFill>
                  <a:srgbClr val="000000"/>
                </a:solidFill>
                <a:latin typeface="Arial"/>
                <a:ea typeface="Arial"/>
                <a:cs typeface="Arial"/>
                <a:sym typeface="Arial"/>
              </a:endParaRPr>
            </a:p>
          </p:txBody>
        </p:sp>
        <p:cxnSp>
          <p:nvCxnSpPr>
            <p:cNvPr id="1317" name="Google Shape;1317;gcb88027691_3_1085"/>
            <p:cNvCxnSpPr>
              <a:stCxn id="1316" idx="1"/>
              <a:endCxn id="1315" idx="2"/>
            </p:cNvCxnSpPr>
            <p:nvPr/>
          </p:nvCxnSpPr>
          <p:spPr>
            <a:xfrm rot="10800000">
              <a:off x="5173131" y="2571893"/>
              <a:ext cx="0" cy="204600"/>
            </a:xfrm>
            <a:prstGeom prst="straightConnector1">
              <a:avLst/>
            </a:prstGeom>
            <a:noFill/>
            <a:ln w="19050" cap="flat" cmpd="sng">
              <a:solidFill>
                <a:srgbClr val="A8CAF4"/>
              </a:solidFill>
              <a:prstDash val="solid"/>
              <a:round/>
              <a:headEnd type="triangle" w="sm" len="sm"/>
              <a:tailEnd type="triangle" w="sm" len="sm"/>
            </a:ln>
          </p:spPr>
        </p:cxnSp>
      </p:grpSp>
      <p:cxnSp>
        <p:nvCxnSpPr>
          <p:cNvPr id="1318" name="Google Shape;1318;gcb88027691_3_1085"/>
          <p:cNvCxnSpPr/>
          <p:nvPr/>
        </p:nvCxnSpPr>
        <p:spPr>
          <a:xfrm rot="10800000" flipH="1">
            <a:off x="5613991" y="1488558"/>
            <a:ext cx="382772" cy="737191"/>
          </a:xfrm>
          <a:prstGeom prst="straightConnector1">
            <a:avLst/>
          </a:prstGeom>
          <a:noFill/>
          <a:ln w="25400" cap="flat" cmpd="sng">
            <a:solidFill>
              <a:srgbClr val="A8CAF4"/>
            </a:solidFill>
            <a:prstDash val="solid"/>
            <a:round/>
            <a:headEnd type="none" w="sm" len="sm"/>
            <a:tailEnd type="triangle" w="med" len="med"/>
          </a:ln>
        </p:spPr>
      </p:cxnSp>
      <p:cxnSp>
        <p:nvCxnSpPr>
          <p:cNvPr id="1319" name="Google Shape;1319;gcb88027691_3_1085"/>
          <p:cNvCxnSpPr/>
          <p:nvPr/>
        </p:nvCxnSpPr>
        <p:spPr>
          <a:xfrm rot="10800000">
            <a:off x="6083923" y="1485728"/>
            <a:ext cx="0" cy="727003"/>
          </a:xfrm>
          <a:prstGeom prst="straightConnector1">
            <a:avLst/>
          </a:prstGeom>
          <a:noFill/>
          <a:ln w="25400" cap="flat" cmpd="sng">
            <a:solidFill>
              <a:srgbClr val="A8CAF4"/>
            </a:solidFill>
            <a:prstDash val="solid"/>
            <a:round/>
            <a:headEnd type="none" w="sm" len="sm"/>
            <a:tailEnd type="triangle" w="med" len="med"/>
          </a:ln>
        </p:spPr>
      </p:cxnSp>
      <p:cxnSp>
        <p:nvCxnSpPr>
          <p:cNvPr id="1320" name="Google Shape;1320;gcb88027691_3_1085"/>
          <p:cNvCxnSpPr/>
          <p:nvPr/>
        </p:nvCxnSpPr>
        <p:spPr>
          <a:xfrm rot="10800000">
            <a:off x="6400800" y="1499404"/>
            <a:ext cx="1112874" cy="811405"/>
          </a:xfrm>
          <a:prstGeom prst="straightConnector1">
            <a:avLst/>
          </a:prstGeom>
          <a:noFill/>
          <a:ln w="25400" cap="flat" cmpd="sng">
            <a:solidFill>
              <a:srgbClr val="A8CAF4"/>
            </a:solidFill>
            <a:prstDash val="solid"/>
            <a:round/>
            <a:headEnd type="none" w="sm" len="sm"/>
            <a:tailEnd type="triangle" w="med" len="med"/>
          </a:ln>
        </p:spPr>
      </p:cxnSp>
      <p:cxnSp>
        <p:nvCxnSpPr>
          <p:cNvPr id="1321" name="Google Shape;1321;gcb88027691_3_1085"/>
          <p:cNvCxnSpPr>
            <a:stCxn id="1314" idx="2"/>
            <a:endCxn id="1301" idx="3"/>
          </p:cNvCxnSpPr>
          <p:nvPr/>
        </p:nvCxnSpPr>
        <p:spPr>
          <a:xfrm rot="5400000">
            <a:off x="7499672" y="3037689"/>
            <a:ext cx="498000" cy="774900"/>
          </a:xfrm>
          <a:prstGeom prst="bentConnector2">
            <a:avLst/>
          </a:prstGeom>
          <a:noFill/>
          <a:ln w="25400" cap="flat" cmpd="sng">
            <a:solidFill>
              <a:srgbClr val="A8CAF4"/>
            </a:solidFill>
            <a:prstDash val="solid"/>
            <a:round/>
            <a:headEnd type="triangle" w="med" len="med"/>
            <a:tailEnd type="triangle" w="med" len="med"/>
          </a:ln>
        </p:spPr>
      </p:cxnSp>
      <p:cxnSp>
        <p:nvCxnSpPr>
          <p:cNvPr id="1322" name="Google Shape;1322;gcb88027691_3_1085"/>
          <p:cNvCxnSpPr>
            <a:stCxn id="1309" idx="2"/>
          </p:cNvCxnSpPr>
          <p:nvPr/>
        </p:nvCxnSpPr>
        <p:spPr>
          <a:xfrm>
            <a:off x="6615859" y="3169143"/>
            <a:ext cx="5100" cy="209100"/>
          </a:xfrm>
          <a:prstGeom prst="straightConnector1">
            <a:avLst/>
          </a:prstGeom>
          <a:noFill/>
          <a:ln w="19050" cap="flat" cmpd="sng">
            <a:solidFill>
              <a:srgbClr val="A8CAF4"/>
            </a:solidFill>
            <a:prstDash val="solid"/>
            <a:round/>
            <a:headEnd type="triangle" w="sm" len="sm"/>
            <a:tailEnd type="triangle" w="sm" len="sm"/>
          </a:ln>
        </p:spPr>
      </p:cxnSp>
      <p:sp>
        <p:nvSpPr>
          <p:cNvPr id="1323" name="Google Shape;1323;gcb88027691_3_1085"/>
          <p:cNvSpPr txBox="1"/>
          <p:nvPr/>
        </p:nvSpPr>
        <p:spPr>
          <a:xfrm>
            <a:off x="2617704" y="1024094"/>
            <a:ext cx="1203334" cy="7394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Self-contained</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application (control, backups, caching, resilience, …)</a:t>
            </a:r>
            <a:endParaRPr sz="900" b="0" i="0" u="none" strike="noStrike" cap="none">
              <a:solidFill>
                <a:schemeClr val="lt1"/>
              </a:solidFill>
              <a:latin typeface="Arial"/>
              <a:ea typeface="Arial"/>
              <a:cs typeface="Arial"/>
              <a:sym typeface="Arial"/>
            </a:endParaRPr>
          </a:p>
        </p:txBody>
      </p:sp>
      <p:cxnSp>
        <p:nvCxnSpPr>
          <p:cNvPr id="1324" name="Google Shape;1324;gcb88027691_3_1085"/>
          <p:cNvCxnSpPr/>
          <p:nvPr/>
        </p:nvCxnSpPr>
        <p:spPr>
          <a:xfrm flipH="1">
            <a:off x="5677786" y="1499403"/>
            <a:ext cx="1195675" cy="811406"/>
          </a:xfrm>
          <a:prstGeom prst="straightConnector1">
            <a:avLst/>
          </a:prstGeom>
          <a:noFill/>
          <a:ln w="25400" cap="flat" cmpd="sng">
            <a:solidFill>
              <a:srgbClr val="A8CAF4"/>
            </a:solidFill>
            <a:prstDash val="solid"/>
            <a:round/>
            <a:headEnd type="none" w="sm" len="sm"/>
            <a:tailEnd type="triangle" w="med" len="med"/>
          </a:ln>
        </p:spPr>
      </p:cxnSp>
      <p:cxnSp>
        <p:nvCxnSpPr>
          <p:cNvPr id="1325" name="Google Shape;1325;gcb88027691_3_1085"/>
          <p:cNvCxnSpPr/>
          <p:nvPr/>
        </p:nvCxnSpPr>
        <p:spPr>
          <a:xfrm>
            <a:off x="7149700" y="1506491"/>
            <a:ext cx="0" cy="713328"/>
          </a:xfrm>
          <a:prstGeom prst="straightConnector1">
            <a:avLst/>
          </a:prstGeom>
          <a:noFill/>
          <a:ln w="25400" cap="flat" cmpd="sng">
            <a:solidFill>
              <a:srgbClr val="A8CAF4"/>
            </a:solidFill>
            <a:prstDash val="solid"/>
            <a:round/>
            <a:headEnd type="none" w="sm" len="sm"/>
            <a:tailEnd type="triangle" w="med" len="med"/>
          </a:ln>
        </p:spPr>
      </p:cxnSp>
      <p:cxnSp>
        <p:nvCxnSpPr>
          <p:cNvPr id="1326" name="Google Shape;1326;gcb88027691_3_1085"/>
          <p:cNvCxnSpPr/>
          <p:nvPr/>
        </p:nvCxnSpPr>
        <p:spPr>
          <a:xfrm>
            <a:off x="7237228" y="1509823"/>
            <a:ext cx="432391" cy="723014"/>
          </a:xfrm>
          <a:prstGeom prst="straightConnector1">
            <a:avLst/>
          </a:prstGeom>
          <a:noFill/>
          <a:ln w="25400" cap="flat" cmpd="sng">
            <a:solidFill>
              <a:srgbClr val="A8CAF4"/>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25"/>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a:t>How Is Hazelcast Different?</a:t>
            </a:r>
            <a:endParaRPr/>
          </a:p>
        </p:txBody>
      </p:sp>
      <p:sp>
        <p:nvSpPr>
          <p:cNvPr id="1484" name="Google Shape;1484;p25"/>
          <p:cNvSpPr txBox="1"/>
          <p:nvPr/>
        </p:nvSpPr>
        <p:spPr>
          <a:xfrm>
            <a:off x="227013" y="1162190"/>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Databases</a:t>
            </a:r>
            <a:endParaRPr sz="1400" b="0" i="0" u="none" strike="noStrike" cap="none">
              <a:solidFill>
                <a:srgbClr val="000000"/>
              </a:solidFill>
              <a:latin typeface="Arial"/>
              <a:ea typeface="Arial"/>
              <a:cs typeface="Arial"/>
              <a:sym typeface="Arial"/>
            </a:endParaRPr>
          </a:p>
        </p:txBody>
      </p:sp>
      <p:sp>
        <p:nvSpPr>
          <p:cNvPr id="1485" name="Google Shape;1485;p25"/>
          <p:cNvSpPr txBox="1"/>
          <p:nvPr/>
        </p:nvSpPr>
        <p:spPr>
          <a:xfrm>
            <a:off x="3164370"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Data Grids</a:t>
            </a:r>
            <a:endParaRPr sz="1400" b="0" i="0" u="none" strike="noStrike" cap="none">
              <a:solidFill>
                <a:srgbClr val="000000"/>
              </a:solidFill>
              <a:latin typeface="Arial"/>
              <a:ea typeface="Arial"/>
              <a:cs typeface="Arial"/>
              <a:sym typeface="Arial"/>
            </a:endParaRPr>
          </a:p>
        </p:txBody>
      </p:sp>
      <p:sp>
        <p:nvSpPr>
          <p:cNvPr id="1486" name="Google Shape;1486;p25"/>
          <p:cNvSpPr txBox="1"/>
          <p:nvPr/>
        </p:nvSpPr>
        <p:spPr>
          <a:xfrm>
            <a:off x="6101122" y="1162189"/>
            <a:ext cx="2815258"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Stream Processing Engines</a:t>
            </a:r>
            <a:endParaRPr sz="1400" b="0" i="0" u="none" strike="noStrike" cap="none">
              <a:solidFill>
                <a:srgbClr val="000000"/>
              </a:solidFill>
              <a:latin typeface="Arial"/>
              <a:ea typeface="Arial"/>
              <a:cs typeface="Arial"/>
              <a:sym typeface="Arial"/>
            </a:endParaRPr>
          </a:p>
        </p:txBody>
      </p:sp>
      <p:grpSp>
        <p:nvGrpSpPr>
          <p:cNvPr id="1487" name="Google Shape;1487;p25"/>
          <p:cNvGrpSpPr/>
          <p:nvPr/>
        </p:nvGrpSpPr>
        <p:grpSpPr>
          <a:xfrm>
            <a:off x="227013" y="3077702"/>
            <a:ext cx="7517219" cy="1730868"/>
            <a:chOff x="227013" y="3077702"/>
            <a:chExt cx="7517219" cy="1730868"/>
          </a:xfrm>
        </p:grpSpPr>
        <p:sp>
          <p:nvSpPr>
            <p:cNvPr id="1488" name="Google Shape;1488;p25"/>
            <p:cNvSpPr txBox="1"/>
            <p:nvPr/>
          </p:nvSpPr>
          <p:spPr>
            <a:xfrm>
              <a:off x="227013" y="3077702"/>
              <a:ext cx="5131796" cy="3361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E1E0"/>
                </a:buClr>
                <a:buSzPts val="1120"/>
                <a:buFont typeface="Arimo"/>
                <a:buNone/>
              </a:pPr>
              <a:r>
                <a:rPr lang="en-US" sz="1400" b="0" i="0" u="none" strike="noStrike" cap="none">
                  <a:solidFill>
                    <a:srgbClr val="00E1E0"/>
                  </a:solidFill>
                  <a:latin typeface="Arial"/>
                  <a:ea typeface="Arial"/>
                  <a:cs typeface="Arial"/>
                  <a:sym typeface="Arial"/>
                </a:rPr>
                <a:t>Hazelcast In-Memory Computing Platform</a:t>
              </a:r>
              <a:endParaRPr sz="1400" b="0" i="0" u="none" strike="noStrike" cap="none">
                <a:solidFill>
                  <a:srgbClr val="000000"/>
                </a:solidFill>
                <a:latin typeface="Arial"/>
                <a:ea typeface="Arial"/>
                <a:cs typeface="Arial"/>
                <a:sym typeface="Arial"/>
              </a:endParaRPr>
            </a:p>
          </p:txBody>
        </p:sp>
        <p:sp>
          <p:nvSpPr>
            <p:cNvPr id="1489" name="Google Shape;1489;p25"/>
            <p:cNvSpPr txBox="1"/>
            <p:nvPr/>
          </p:nvSpPr>
          <p:spPr>
            <a:xfrm>
              <a:off x="227013" y="3504047"/>
              <a:ext cx="7517219"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Integrated in-memory storage, distributed compute, stream processing</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Embeddable, lightweight, configurable for either cloud or edge</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Cloud-native (elastic, Kubernetes-ready, multi-cloud enabled)</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Extremely fast, batch processing workloads in near-real-time speeds</a:t>
              </a:r>
              <a:endParaRPr sz="1200" b="0" i="0" u="none" strike="noStrike" cap="none">
                <a:solidFill>
                  <a:schemeClr val="lt2"/>
                </a:solidFill>
                <a:latin typeface="Arial"/>
                <a:ea typeface="Arial"/>
                <a:cs typeface="Arial"/>
                <a:sym typeface="Arial"/>
              </a:endParaRPr>
            </a:p>
          </p:txBody>
        </p:sp>
      </p:grpSp>
      <p:sp>
        <p:nvSpPr>
          <p:cNvPr id="1490" name="Google Shape;1490;p25"/>
          <p:cNvSpPr txBox="1"/>
          <p:nvPr/>
        </p:nvSpPr>
        <p:spPr>
          <a:xfrm>
            <a:off x="227620" y="1578879"/>
            <a:ext cx="2815257" cy="1781554"/>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Storage-only</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distributed compute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the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stream processing</a:t>
            </a:r>
            <a:endParaRPr sz="1400" b="0" i="0" u="none" strike="noStrike" cap="none" dirty="0">
              <a:solidFill>
                <a:srgbClr val="000000"/>
              </a:solidFill>
              <a:latin typeface="Arial"/>
              <a:ea typeface="Arial"/>
              <a:cs typeface="Arial"/>
              <a:sym typeface="Arial"/>
            </a:endParaRPr>
          </a:p>
        </p:txBody>
      </p:sp>
      <p:sp>
        <p:nvSpPr>
          <p:cNvPr id="1491" name="Google Shape;1491;p25"/>
          <p:cNvSpPr txBox="1"/>
          <p:nvPr/>
        </p:nvSpPr>
        <p:spPr>
          <a:xfrm>
            <a:off x="3164371" y="1578878"/>
            <a:ext cx="2815257" cy="1304523"/>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Not cloud-native</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Designed for specific environments</a:t>
            </a:r>
            <a:endParaRPr sz="1400" b="0" i="0" u="none" strike="noStrike" cap="none">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a:solidFill>
                  <a:srgbClr val="FFFFFF"/>
                </a:solidFill>
                <a:latin typeface="Arial"/>
                <a:ea typeface="Arial"/>
                <a:cs typeface="Arial"/>
                <a:sym typeface="Arial"/>
              </a:rPr>
              <a:t>No stream processing</a:t>
            </a:r>
            <a:endParaRPr sz="1400" b="0" i="0" u="none" strike="noStrike" cap="none">
              <a:solidFill>
                <a:srgbClr val="000000"/>
              </a:solidFill>
              <a:latin typeface="Arial"/>
              <a:ea typeface="Arial"/>
              <a:cs typeface="Arial"/>
              <a:sym typeface="Arial"/>
            </a:endParaRPr>
          </a:p>
        </p:txBody>
      </p:sp>
      <p:sp>
        <p:nvSpPr>
          <p:cNvPr id="1492" name="Google Shape;1492;p25"/>
          <p:cNvSpPr txBox="1"/>
          <p:nvPr/>
        </p:nvSpPr>
        <p:spPr>
          <a:xfrm>
            <a:off x="6101122" y="1578878"/>
            <a:ext cx="2815257" cy="3724830"/>
          </a:xfrm>
          <a:prstGeom prst="rect">
            <a:avLst/>
          </a:prstGeom>
          <a:noFill/>
          <a:ln>
            <a:noFill/>
          </a:ln>
        </p:spPr>
        <p:txBody>
          <a:bodyPr spcFirstLastPara="1" wrap="square" lIns="64000" tIns="36575" rIns="64000" bIns="36575" anchor="t" anchorCtr="0">
            <a:noAutofit/>
          </a:bodyPr>
          <a:lstStyle/>
          <a:p>
            <a:pPr marL="230188" marR="0" lvl="0" indent="-230188" algn="l" rtl="0">
              <a:lnSpc>
                <a:spcPct val="100000"/>
              </a:lnSpc>
              <a:spcBef>
                <a:spcPts val="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Too slow to handle on-demand batch jobs</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Heavyweight, not ideal for edge</a:t>
            </a:r>
            <a:endParaRPr sz="1400" b="0" i="0" u="none" strike="noStrike" cap="none" dirty="0">
              <a:solidFill>
                <a:srgbClr val="000000"/>
              </a:solidFill>
              <a:latin typeface="Arial"/>
              <a:ea typeface="Arial"/>
              <a:cs typeface="Arial"/>
              <a:sym typeface="Arial"/>
            </a:endParaRPr>
          </a:p>
          <a:p>
            <a:pPr marL="230188" marR="0" lvl="0" indent="-230188" algn="l" rtl="0">
              <a:lnSpc>
                <a:spcPct val="100000"/>
              </a:lnSpc>
              <a:spcBef>
                <a:spcPts val="500"/>
              </a:spcBef>
              <a:spcAft>
                <a:spcPts val="0"/>
              </a:spcAft>
              <a:buClr>
                <a:srgbClr val="00E1E0"/>
              </a:buClr>
              <a:buSzPts val="960"/>
              <a:buFont typeface="Arimo"/>
              <a:buChar char="✦"/>
            </a:pPr>
            <a:r>
              <a:rPr lang="en-US" sz="1200" b="0" i="0" u="none" strike="noStrike" cap="none" dirty="0">
                <a:solidFill>
                  <a:srgbClr val="FFFFFF"/>
                </a:solidFill>
                <a:latin typeface="Arial"/>
                <a:ea typeface="Arial"/>
                <a:cs typeface="Arial"/>
                <a:sym typeface="Arial"/>
              </a:rPr>
              <a:t>No native machine learning inference support for other programming languages</a:t>
            </a:r>
            <a:endParaRPr sz="1200" b="0" i="0" u="none" strike="noStrike" cap="none" dirty="0">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7"/>
                                        </p:tgtEl>
                                        <p:attrNameLst>
                                          <p:attrName>style.visibility</p:attrName>
                                        </p:attrNameLst>
                                      </p:cBhvr>
                                      <p:to>
                                        <p:strVal val="visible"/>
                                      </p:to>
                                    </p:set>
                                    <p:animEffect transition="in" filter="fade">
                                      <p:cBhvr>
                                        <p:cTn id="7" dur="500"/>
                                        <p:tgtEl>
                                          <p:spTgt spid="1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F820-9D55-0F44-82E0-CFF6044E3BE4}"/>
              </a:ext>
            </a:extLst>
          </p:cNvPr>
          <p:cNvSpPr>
            <a:spLocks noGrp="1"/>
          </p:cNvSpPr>
          <p:nvPr>
            <p:ph type="title"/>
          </p:nvPr>
        </p:nvSpPr>
        <p:spPr/>
        <p:txBody>
          <a:bodyPr/>
          <a:lstStyle/>
          <a:p>
            <a:r>
              <a:rPr lang="en-US" dirty="0"/>
              <a:t>Hazelcast Advantages </a:t>
            </a:r>
          </a:p>
        </p:txBody>
      </p:sp>
      <p:sp>
        <p:nvSpPr>
          <p:cNvPr id="3" name="Content Placeholder 2">
            <a:extLst>
              <a:ext uri="{FF2B5EF4-FFF2-40B4-BE49-F238E27FC236}">
                <a16:creationId xmlns:a16="http://schemas.microsoft.com/office/drawing/2014/main" id="{7CF7E9D9-97A4-7848-A181-9CA49BA80210}"/>
              </a:ext>
            </a:extLst>
          </p:cNvPr>
          <p:cNvSpPr>
            <a:spLocks noGrp="1"/>
          </p:cNvSpPr>
          <p:nvPr>
            <p:ph sz="quarter" idx="10"/>
          </p:nvPr>
        </p:nvSpPr>
        <p:spPr/>
        <p:txBody>
          <a:bodyPr/>
          <a:lstStyle/>
          <a:p>
            <a:r>
              <a:rPr lang="en-US" dirty="0"/>
              <a:t>Partitioning of Both Compute &amp; Data = Maximizing Parallel &amp; Distributed Architecture</a:t>
            </a:r>
          </a:p>
          <a:p>
            <a:r>
              <a:rPr lang="en-US" dirty="0"/>
              <a:t>Data-Aware Processing = Data Locality – Less Movement of Data</a:t>
            </a:r>
          </a:p>
          <a:p>
            <a:r>
              <a:rPr lang="en-US" dirty="0"/>
              <a:t>Collaborative Work-sharing = Simplifies Scalability</a:t>
            </a:r>
          </a:p>
          <a:p>
            <a:r>
              <a:rPr lang="en-US" dirty="0"/>
              <a:t>In-Memory Optimized = Further Drive Down Latency</a:t>
            </a:r>
          </a:p>
          <a:p>
            <a:r>
              <a:rPr lang="en-US" dirty="0"/>
              <a:t>SQL over both Kafka, Files, and Maps(key/value)</a:t>
            </a:r>
          </a:p>
          <a:p>
            <a:r>
              <a:rPr lang="en-US" dirty="0"/>
              <a:t>Extreme Performance</a:t>
            </a:r>
          </a:p>
          <a:p>
            <a:pPr marL="0" indent="0">
              <a:buNone/>
            </a:pPr>
            <a:r>
              <a:rPr lang="en-US" dirty="0"/>
              <a:t>Additional Unique Features: </a:t>
            </a:r>
          </a:p>
          <a:p>
            <a:r>
              <a:rPr lang="en-US" dirty="0"/>
              <a:t>Cooperative Multi-threading - Efficiently Uses Multi-Core Processors</a:t>
            </a:r>
          </a:p>
          <a:p>
            <a:r>
              <a:rPr lang="en-US" dirty="0"/>
              <a:t>Live Job Upgrades – Do Not Require Restarts</a:t>
            </a:r>
          </a:p>
          <a:p>
            <a:r>
              <a:rPr lang="en-US" dirty="0"/>
              <a:t>Simple Architecture</a:t>
            </a:r>
          </a:p>
          <a:p>
            <a:endParaRPr lang="en-US" dirty="0"/>
          </a:p>
        </p:txBody>
      </p:sp>
    </p:spTree>
    <p:extLst>
      <p:ext uri="{BB962C8B-B14F-4D97-AF65-F5344CB8AC3E}">
        <p14:creationId xmlns:p14="http://schemas.microsoft.com/office/powerpoint/2010/main" val="383483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6" name="Picture 5" descr="Qr code&#10;&#10;Description automatically generated">
            <a:extLst>
              <a:ext uri="{FF2B5EF4-FFF2-40B4-BE49-F238E27FC236}">
                <a16:creationId xmlns:a16="http://schemas.microsoft.com/office/drawing/2014/main" id="{EFF3CA7F-4B1A-2815-C1D9-CB6B39B0427E}"/>
              </a:ext>
            </a:extLst>
          </p:cNvPr>
          <p:cNvPicPr>
            <a:picLocks noChangeAspect="1"/>
          </p:cNvPicPr>
          <p:nvPr/>
        </p:nvPicPr>
        <p:blipFill>
          <a:blip r:embed="rId2"/>
          <a:stretch>
            <a:fillRect/>
          </a:stretch>
        </p:blipFill>
        <p:spPr>
          <a:xfrm>
            <a:off x="2912713" y="869885"/>
            <a:ext cx="3318573" cy="4122452"/>
          </a:xfrm>
          <a:prstGeom prst="rect">
            <a:avLst/>
          </a:prstGeom>
          <a:noFill/>
        </p:spPr>
      </p:pic>
    </p:spTree>
    <p:extLst>
      <p:ext uri="{BB962C8B-B14F-4D97-AF65-F5344CB8AC3E}">
        <p14:creationId xmlns:p14="http://schemas.microsoft.com/office/powerpoint/2010/main" val="240814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26"/>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a:t>Hazelcast Enables…</a:t>
            </a:r>
            <a:endParaRPr/>
          </a:p>
        </p:txBody>
      </p:sp>
      <p:sp>
        <p:nvSpPr>
          <p:cNvPr id="1499" name="Google Shape;1499;p26"/>
          <p:cNvSpPr txBox="1">
            <a:spLocks noGrp="1"/>
          </p:cNvSpPr>
          <p:nvPr>
            <p:ph type="body" idx="1"/>
          </p:nvPr>
        </p:nvSpPr>
        <p:spPr>
          <a:xfrm>
            <a:off x="227620" y="1123064"/>
            <a:ext cx="2815257" cy="3632418"/>
          </a:xfrm>
          <a:prstGeom prst="rect">
            <a:avLst/>
          </a:prstGeom>
          <a:noFill/>
          <a:ln>
            <a:noFill/>
          </a:ln>
        </p:spPr>
        <p:txBody>
          <a:bodyPr spcFirstLastPara="1" wrap="square" lIns="64000" tIns="36575" rIns="64000" bIns="36575" anchor="t" anchorCtr="0">
            <a:noAutofit/>
          </a:bodyPr>
          <a:lstStyle/>
          <a:p>
            <a:pPr marL="60325" lvl="0" indent="0" algn="l" rtl="0">
              <a:lnSpc>
                <a:spcPct val="120000"/>
              </a:lnSpc>
              <a:spcBef>
                <a:spcPts val="0"/>
              </a:spcBef>
              <a:spcAft>
                <a:spcPts val="0"/>
              </a:spcAft>
              <a:buClr>
                <a:srgbClr val="000000"/>
              </a:buClr>
              <a:buSzPts val="1600"/>
              <a:buNone/>
            </a:pPr>
            <a:r>
              <a:rPr lang="en-US" sz="1400">
                <a:solidFill>
                  <a:schemeClr val="accent1"/>
                </a:solidFill>
              </a:rPr>
              <a:t>Simplified Development</a:t>
            </a:r>
            <a:endParaRPr sz="1400">
              <a:solidFill>
                <a:srgbClr val="000000"/>
              </a:solidFill>
            </a:endParaRPr>
          </a:p>
          <a:p>
            <a:pPr marL="60325" lvl="0" indent="0" algn="l" rtl="0">
              <a:lnSpc>
                <a:spcPct val="120000"/>
              </a:lnSpc>
              <a:spcBef>
                <a:spcPts val="0"/>
              </a:spcBef>
              <a:spcAft>
                <a:spcPts val="0"/>
              </a:spcAft>
              <a:buClr>
                <a:srgbClr val="000000"/>
              </a:buClr>
              <a:buSzPts val="1600"/>
              <a:buNone/>
            </a:pPr>
            <a:r>
              <a:rPr lang="en-US" sz="1200" b="1">
                <a:solidFill>
                  <a:schemeClr val="lt1"/>
                </a:solidFill>
              </a:rPr>
              <a:t>Get much faster time-to-value</a:t>
            </a:r>
            <a:endParaRPr/>
          </a:p>
          <a:p>
            <a:pPr marL="60325" lvl="0" indent="0" algn="l" rtl="0">
              <a:lnSpc>
                <a:spcPct val="120000"/>
              </a:lnSpc>
              <a:spcBef>
                <a:spcPts val="0"/>
              </a:spcBef>
              <a:spcAft>
                <a:spcPts val="0"/>
              </a:spcAft>
              <a:buClr>
                <a:srgbClr val="000000"/>
              </a:buClr>
              <a:buSzPts val="1600"/>
              <a:buNone/>
            </a:pP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Familiar, object-based API</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SQL querying</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High-Density Memory Store</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Embedded deployment option</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No external dependencies</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Lightweight (dev/test/run anywhere)</a:t>
            </a:r>
            <a:endParaRPr/>
          </a:p>
          <a:p>
            <a:pPr marL="230188" lvl="0" indent="-230188" algn="l" rtl="0">
              <a:lnSpc>
                <a:spcPct val="120000"/>
              </a:lnSpc>
              <a:spcBef>
                <a:spcPts val="0"/>
              </a:spcBef>
              <a:spcAft>
                <a:spcPts val="0"/>
              </a:spcAft>
              <a:buClr>
                <a:srgbClr val="00E1E0"/>
              </a:buClr>
              <a:buSzPts val="960"/>
              <a:buChar char="✦"/>
            </a:pPr>
            <a:r>
              <a:rPr lang="en-US" sz="1200">
                <a:solidFill>
                  <a:srgbClr val="FFFFFF"/>
                </a:solidFill>
              </a:rPr>
              <a:t>Multi-language support</a:t>
            </a:r>
            <a:endParaRPr sz="1200"/>
          </a:p>
        </p:txBody>
      </p:sp>
      <p:sp>
        <p:nvSpPr>
          <p:cNvPr id="1500" name="Google Shape;1500;p26"/>
          <p:cNvSpPr txBox="1">
            <a:spLocks noGrp="1"/>
          </p:cNvSpPr>
          <p:nvPr>
            <p:ph type="body" idx="2"/>
          </p:nvPr>
        </p:nvSpPr>
        <p:spPr>
          <a:xfrm>
            <a:off x="3164371" y="1123063"/>
            <a:ext cx="2815257" cy="3632419"/>
          </a:xfrm>
          <a:prstGeom prst="rect">
            <a:avLst/>
          </a:prstGeom>
          <a:noFill/>
          <a:ln>
            <a:noFill/>
          </a:ln>
        </p:spPr>
        <p:txBody>
          <a:bodyPr spcFirstLastPara="1" wrap="square" lIns="64000" tIns="36575" rIns="64000" bIns="36575" anchor="t" anchorCtr="0">
            <a:noAutofit/>
          </a:bodyPr>
          <a:lstStyle/>
          <a:p>
            <a:pPr marL="60325" lvl="0" indent="0" algn="l" rtl="0">
              <a:lnSpc>
                <a:spcPct val="120000"/>
              </a:lnSpc>
              <a:spcBef>
                <a:spcPts val="0"/>
              </a:spcBef>
              <a:spcAft>
                <a:spcPts val="0"/>
              </a:spcAft>
              <a:buClr>
                <a:srgbClr val="000000"/>
              </a:buClr>
              <a:buSzPts val="1600"/>
              <a:buNone/>
            </a:pPr>
            <a:r>
              <a:rPr lang="en-US" sz="1400" dirty="0">
                <a:solidFill>
                  <a:schemeClr val="accent1"/>
                </a:solidFill>
              </a:rPr>
              <a:t>Microsecond Performance</a:t>
            </a:r>
            <a:endParaRPr sz="1400" dirty="0">
              <a:solidFill>
                <a:srgbClr val="000000"/>
              </a:solidFill>
            </a:endParaRPr>
          </a:p>
          <a:p>
            <a:pPr marL="60325" lvl="0" indent="0" algn="l" rtl="0">
              <a:lnSpc>
                <a:spcPct val="120000"/>
              </a:lnSpc>
              <a:spcBef>
                <a:spcPts val="0"/>
              </a:spcBef>
              <a:spcAft>
                <a:spcPts val="0"/>
              </a:spcAft>
              <a:buClr>
                <a:srgbClr val="000000"/>
              </a:buClr>
              <a:buSzPts val="1600"/>
              <a:buNone/>
            </a:pPr>
            <a:r>
              <a:rPr lang="en-US" sz="1200" b="1" dirty="0">
                <a:solidFill>
                  <a:schemeClr val="lt1"/>
                </a:solidFill>
              </a:rPr>
              <a:t>Do more work in less time</a:t>
            </a:r>
            <a:endParaRPr sz="1200" b="1" dirty="0">
              <a:solidFill>
                <a:schemeClr val="lt1"/>
              </a:solidFill>
            </a:endParaRPr>
          </a:p>
          <a:p>
            <a:pPr marL="0" lvl="0" indent="0" algn="l" rtl="0">
              <a:lnSpc>
                <a:spcPct val="120000"/>
              </a:lnSpc>
              <a:spcBef>
                <a:spcPts val="0"/>
              </a:spcBef>
              <a:spcAft>
                <a:spcPts val="0"/>
              </a:spcAft>
              <a:buClr>
                <a:srgbClr val="00E1E0"/>
              </a:buClr>
              <a:buSzPts val="960"/>
              <a:buNone/>
            </a:pPr>
            <a:endParaRPr sz="1200" dirty="0">
              <a:solidFill>
                <a:srgbClr val="FFFFFF"/>
              </a:solidFill>
            </a:endParaRPr>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Near-Cache</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Data Pipelining</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Distributed processing</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Cooperative multi-threading</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Pipeline API-based optimizations</a:t>
            </a:r>
            <a:endParaRPr dirty="0"/>
          </a:p>
        </p:txBody>
      </p:sp>
      <p:sp>
        <p:nvSpPr>
          <p:cNvPr id="1501" name="Google Shape;1501;p26"/>
          <p:cNvSpPr txBox="1">
            <a:spLocks noGrp="1"/>
          </p:cNvSpPr>
          <p:nvPr>
            <p:ph type="body" idx="3"/>
          </p:nvPr>
        </p:nvSpPr>
        <p:spPr>
          <a:xfrm>
            <a:off x="6101122" y="1123063"/>
            <a:ext cx="2908407" cy="3632420"/>
          </a:xfrm>
          <a:prstGeom prst="rect">
            <a:avLst/>
          </a:prstGeom>
          <a:noFill/>
          <a:ln>
            <a:noFill/>
          </a:ln>
        </p:spPr>
        <p:txBody>
          <a:bodyPr spcFirstLastPara="1" wrap="square" lIns="64000" tIns="36575" rIns="64000" bIns="36575" anchor="t" anchorCtr="0">
            <a:noAutofit/>
          </a:bodyPr>
          <a:lstStyle/>
          <a:p>
            <a:pPr marL="60325" lvl="0" indent="0" algn="l" rtl="0">
              <a:lnSpc>
                <a:spcPct val="120000"/>
              </a:lnSpc>
              <a:spcBef>
                <a:spcPts val="0"/>
              </a:spcBef>
              <a:spcAft>
                <a:spcPts val="0"/>
              </a:spcAft>
              <a:buClr>
                <a:srgbClr val="000000"/>
              </a:buClr>
              <a:buSzPts val="1600"/>
              <a:buNone/>
            </a:pPr>
            <a:r>
              <a:rPr lang="en-US" sz="1400" dirty="0">
                <a:solidFill>
                  <a:schemeClr val="accent1"/>
                </a:solidFill>
              </a:rPr>
              <a:t>Mission-Critical Reliability</a:t>
            </a:r>
            <a:endParaRPr sz="1400" dirty="0">
              <a:solidFill>
                <a:srgbClr val="000000"/>
              </a:solidFill>
            </a:endParaRPr>
          </a:p>
          <a:p>
            <a:pPr marL="60325" lvl="0" indent="0" algn="l" rtl="0">
              <a:lnSpc>
                <a:spcPct val="120000"/>
              </a:lnSpc>
              <a:spcBef>
                <a:spcPts val="0"/>
              </a:spcBef>
              <a:spcAft>
                <a:spcPts val="0"/>
              </a:spcAft>
              <a:buClr>
                <a:srgbClr val="000000"/>
              </a:buClr>
              <a:buSzPts val="1600"/>
              <a:buNone/>
            </a:pPr>
            <a:r>
              <a:rPr lang="en-US" sz="1200" b="1" dirty="0">
                <a:solidFill>
                  <a:schemeClr val="lt1"/>
                </a:solidFill>
              </a:rPr>
              <a:t>Protect against downtime &amp; data loss</a:t>
            </a:r>
            <a:endParaRPr dirty="0"/>
          </a:p>
          <a:p>
            <a:pPr marL="0" lvl="0" indent="0" algn="l" rtl="0">
              <a:lnSpc>
                <a:spcPct val="120000"/>
              </a:lnSpc>
              <a:spcBef>
                <a:spcPts val="0"/>
              </a:spcBef>
              <a:spcAft>
                <a:spcPts val="0"/>
              </a:spcAft>
              <a:buClr>
                <a:srgbClr val="00E1E0"/>
              </a:buClr>
              <a:buSzPts val="960"/>
              <a:buNone/>
            </a:pPr>
            <a:endParaRPr sz="1200" dirty="0">
              <a:solidFill>
                <a:srgbClr val="FFFFFF"/>
              </a:solidFill>
            </a:endParaRPr>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WAN Replication and Automatic Failover</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Data replication for high availability</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Blue-Green Deployment support</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WAN Replication</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Security Suite</a:t>
            </a:r>
            <a:endParaRPr dirty="0"/>
          </a:p>
          <a:p>
            <a:pPr marL="230188" lvl="0" indent="-230188" algn="l" rtl="0">
              <a:lnSpc>
                <a:spcPct val="120000"/>
              </a:lnSpc>
              <a:spcBef>
                <a:spcPts val="0"/>
              </a:spcBef>
              <a:spcAft>
                <a:spcPts val="0"/>
              </a:spcAft>
              <a:buClr>
                <a:srgbClr val="00E1E0"/>
              </a:buClr>
              <a:buSzPts val="960"/>
              <a:buChar char="✦"/>
            </a:pPr>
            <a:r>
              <a:rPr lang="en-US" sz="1200" dirty="0">
                <a:solidFill>
                  <a:srgbClr val="FFFFFF"/>
                </a:solidFill>
              </a:rPr>
              <a:t>Persistence</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cb88027691_3_1036"/>
          <p:cNvSpPr txBox="1">
            <a:spLocks noGrp="1"/>
          </p:cNvSpPr>
          <p:nvPr>
            <p:ph type="title"/>
          </p:nvPr>
        </p:nvSpPr>
        <p:spPr>
          <a:prstGeom prst="rect">
            <a:avLst/>
          </a:prstGeom>
          <a:noFill/>
          <a:ln>
            <a:noFill/>
          </a:ln>
        </p:spPr>
        <p:txBody>
          <a:bodyPr spcFirstLastPara="1" wrap="square" lIns="64000" tIns="36575" rIns="64000" bIns="36575" anchor="t" anchorCtr="0">
            <a:noAutofit/>
          </a:bodyPr>
          <a:lstStyle/>
          <a:p>
            <a:pPr marL="0" lvl="0" indent="0" algn="l" rtl="0">
              <a:lnSpc>
                <a:spcPct val="90000"/>
              </a:lnSpc>
              <a:spcBef>
                <a:spcPts val="0"/>
              </a:spcBef>
              <a:spcAft>
                <a:spcPts val="0"/>
              </a:spcAft>
              <a:buNone/>
            </a:pPr>
            <a:r>
              <a:rPr lang="en-US" dirty="0"/>
              <a:t>Gigascale Real-time Data Processing</a:t>
            </a:r>
            <a:endParaRPr dirty="0"/>
          </a:p>
        </p:txBody>
      </p:sp>
      <p:sp>
        <p:nvSpPr>
          <p:cNvPr id="1193" name="Google Shape;1193;gcb88027691_3_1036"/>
          <p:cNvSpPr txBox="1">
            <a:spLocks noGrp="1"/>
          </p:cNvSpPr>
          <p:nvPr>
            <p:ph type="body" idx="1"/>
          </p:nvPr>
        </p:nvSpPr>
        <p:spPr>
          <a:xfrm>
            <a:off x="168957" y="652872"/>
            <a:ext cx="4078980" cy="2802051"/>
          </a:xfrm>
          <a:prstGeom prst="rect">
            <a:avLst/>
          </a:prstGeom>
          <a:noFill/>
          <a:ln>
            <a:noFill/>
          </a:ln>
        </p:spPr>
        <p:txBody>
          <a:bodyPr spcFirstLastPara="1" wrap="square" lIns="64000" tIns="36575" rIns="64000" bIns="36575" anchor="t" anchorCtr="0">
            <a:noAutofit/>
          </a:bodyPr>
          <a:lstStyle/>
          <a:p>
            <a:pPr marL="230188" lvl="0" indent="-230188" algn="l" rtl="0">
              <a:lnSpc>
                <a:spcPct val="100000"/>
              </a:lnSpc>
              <a:spcBef>
                <a:spcPts val="500"/>
              </a:spcBef>
              <a:spcAft>
                <a:spcPts val="0"/>
              </a:spcAft>
              <a:buSzPts val="2100"/>
              <a:buChar char="▪"/>
            </a:pPr>
            <a:r>
              <a:rPr lang="en-US" dirty="0"/>
              <a:t>1 BILLION TPS with 99% under 30ms latency</a:t>
            </a:r>
          </a:p>
          <a:p>
            <a:pPr marL="230188" lvl="0" indent="-230188" algn="l" rtl="0">
              <a:lnSpc>
                <a:spcPct val="100000"/>
              </a:lnSpc>
              <a:spcBef>
                <a:spcPts val="1100"/>
              </a:spcBef>
              <a:spcAft>
                <a:spcPts val="0"/>
              </a:spcAft>
              <a:buSzPts val="2100"/>
              <a:buChar char="▪"/>
            </a:pPr>
            <a:r>
              <a:rPr lang="en-US" dirty="0"/>
              <a:t>45 nodes</a:t>
            </a:r>
            <a:endParaRPr dirty="0"/>
          </a:p>
          <a:p>
            <a:pPr marL="230188" lvl="0" indent="-230188" algn="l" rtl="0">
              <a:lnSpc>
                <a:spcPct val="100000"/>
              </a:lnSpc>
              <a:spcBef>
                <a:spcPts val="1100"/>
              </a:spcBef>
              <a:spcAft>
                <a:spcPts val="600"/>
              </a:spcAft>
              <a:buSzPts val="2100"/>
              <a:buChar char="▪"/>
            </a:pPr>
            <a:r>
              <a:rPr lang="en-US" dirty="0"/>
              <a:t>Linear scaling with predictable latency</a:t>
            </a:r>
            <a:endParaRPr dirty="0"/>
          </a:p>
        </p:txBody>
      </p:sp>
      <p:pic>
        <p:nvPicPr>
          <p:cNvPr id="1194" name="Google Shape;1194;gcb88027691_3_1036"/>
          <p:cNvPicPr preferRelativeResize="0">
            <a:picLocks noGrp="1"/>
          </p:cNvPicPr>
          <p:nvPr>
            <p:ph type="body" idx="2"/>
          </p:nvPr>
        </p:nvPicPr>
        <p:blipFill rotWithShape="1">
          <a:blip r:embed="rId3">
            <a:alphaModFix/>
          </a:blip>
          <a:srcRect/>
          <a:stretch/>
        </p:blipFill>
        <p:spPr>
          <a:xfrm>
            <a:off x="4896063" y="652872"/>
            <a:ext cx="4078980" cy="2692672"/>
          </a:xfrm>
          <a:prstGeom prst="rect">
            <a:avLst/>
          </a:prstGeom>
          <a:noFill/>
          <a:ln>
            <a:noFill/>
          </a:ln>
        </p:spPr>
      </p:pic>
      <p:pic>
        <p:nvPicPr>
          <p:cNvPr id="6" name="Google Shape;1231;gcb88027691_3_1070">
            <a:extLst>
              <a:ext uri="{FF2B5EF4-FFF2-40B4-BE49-F238E27FC236}">
                <a16:creationId xmlns:a16="http://schemas.microsoft.com/office/drawing/2014/main" id="{DF8E2722-FE17-764D-9C22-F1878C4E938A}"/>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37306" y="2571750"/>
            <a:ext cx="3787898" cy="22922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
          <p:cNvSpPr txBox="1">
            <a:spLocks noGrp="1"/>
          </p:cNvSpPr>
          <p:nvPr>
            <p:ph type="title"/>
          </p:nvPr>
        </p:nvSpPr>
        <p:spPr>
          <a:xfrm>
            <a:off x="227621" y="227622"/>
            <a:ext cx="8688758" cy="360088"/>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379770"/>
              <a:buNone/>
            </a:pPr>
            <a:r>
              <a:rPr lang="en-US" dirty="0"/>
              <a:t>Real-Time Streaming Analytics</a:t>
            </a:r>
            <a:endParaRPr sz="2000" dirty="0">
              <a:solidFill>
                <a:schemeClr val="lt2"/>
              </a:solidFill>
              <a:latin typeface="Arial"/>
              <a:ea typeface="Arial"/>
              <a:cs typeface="Arial"/>
              <a:sym typeface="Arial"/>
            </a:endParaRPr>
          </a:p>
        </p:txBody>
      </p:sp>
      <p:sp>
        <p:nvSpPr>
          <p:cNvPr id="1145" name="Google Shape;1145;p5"/>
          <p:cNvSpPr txBox="1"/>
          <p:nvPr/>
        </p:nvSpPr>
        <p:spPr>
          <a:xfrm>
            <a:off x="490400" y="3189563"/>
            <a:ext cx="12276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Data Sources</a:t>
            </a:r>
            <a:endParaRPr sz="1400" b="0" i="0" u="none" strike="noStrike" cap="none">
              <a:solidFill>
                <a:schemeClr val="lt1"/>
              </a:solidFill>
              <a:latin typeface="Arial"/>
              <a:ea typeface="Arial"/>
              <a:cs typeface="Arial"/>
              <a:sym typeface="Arial"/>
            </a:endParaRPr>
          </a:p>
        </p:txBody>
      </p:sp>
      <p:sp>
        <p:nvSpPr>
          <p:cNvPr id="1146" name="Google Shape;1146;p5"/>
          <p:cNvSpPr txBox="1"/>
          <p:nvPr/>
        </p:nvSpPr>
        <p:spPr>
          <a:xfrm>
            <a:off x="3929360" y="1998050"/>
            <a:ext cx="14934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chemeClr val="lt1"/>
                </a:solidFill>
                <a:latin typeface="Arial"/>
                <a:ea typeface="Arial"/>
                <a:cs typeface="Arial"/>
                <a:sym typeface="Arial"/>
              </a:rPr>
              <a:t>Message Bus</a:t>
            </a:r>
            <a:endParaRPr sz="1400" b="1" i="0" u="none" strike="noStrike" cap="none">
              <a:solidFill>
                <a:schemeClr val="lt1"/>
              </a:solidFill>
              <a:latin typeface="Arial"/>
              <a:ea typeface="Arial"/>
              <a:cs typeface="Arial"/>
              <a:sym typeface="Arial"/>
            </a:endParaRPr>
          </a:p>
        </p:txBody>
      </p:sp>
      <p:sp>
        <p:nvSpPr>
          <p:cNvPr id="1147" name="Google Shape;1147;p5"/>
          <p:cNvSpPr txBox="1"/>
          <p:nvPr/>
        </p:nvSpPr>
        <p:spPr>
          <a:xfrm>
            <a:off x="2069682" y="3185587"/>
            <a:ext cx="1561088" cy="30773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Publisher Apps</a:t>
            </a:r>
            <a:endParaRPr sz="1400" b="0" i="0" u="none" strike="noStrike" cap="none">
              <a:solidFill>
                <a:schemeClr val="lt1"/>
              </a:solidFill>
              <a:latin typeface="Arial"/>
              <a:ea typeface="Arial"/>
              <a:cs typeface="Arial"/>
              <a:sym typeface="Arial"/>
            </a:endParaRPr>
          </a:p>
        </p:txBody>
      </p:sp>
      <p:cxnSp>
        <p:nvCxnSpPr>
          <p:cNvPr id="1148" name="Google Shape;1148;p5"/>
          <p:cNvCxnSpPr>
            <a:stCxn id="1149" idx="3"/>
          </p:cNvCxnSpPr>
          <p:nvPr/>
        </p:nvCxnSpPr>
        <p:spPr>
          <a:xfrm flipH="1">
            <a:off x="5332533" y="3050051"/>
            <a:ext cx="40200" cy="1244400"/>
          </a:xfrm>
          <a:prstGeom prst="bentConnector3">
            <a:avLst>
              <a:gd name="adj1" fmla="val -568656"/>
            </a:avLst>
          </a:prstGeom>
          <a:noFill/>
          <a:ln w="25400" cap="flat" cmpd="sng">
            <a:solidFill>
              <a:srgbClr val="8DFFFD"/>
            </a:solidFill>
            <a:prstDash val="solid"/>
            <a:round/>
            <a:headEnd type="none" w="sm" len="sm"/>
            <a:tailEnd type="triangle" w="med" len="med"/>
          </a:ln>
        </p:spPr>
      </p:cxnSp>
      <p:cxnSp>
        <p:nvCxnSpPr>
          <p:cNvPr id="1150" name="Google Shape;1150;p5"/>
          <p:cNvCxnSpPr>
            <a:stCxn id="1149" idx="1"/>
          </p:cNvCxnSpPr>
          <p:nvPr/>
        </p:nvCxnSpPr>
        <p:spPr>
          <a:xfrm flipH="1">
            <a:off x="3886994" y="3050051"/>
            <a:ext cx="92400" cy="1067700"/>
          </a:xfrm>
          <a:prstGeom prst="bentConnector3">
            <a:avLst>
              <a:gd name="adj1" fmla="val 347513"/>
            </a:avLst>
          </a:prstGeom>
          <a:noFill/>
          <a:ln w="25400" cap="flat" cmpd="sng">
            <a:solidFill>
              <a:srgbClr val="8DFFFD"/>
            </a:solidFill>
            <a:prstDash val="solid"/>
            <a:round/>
            <a:headEnd type="triangle" w="med" len="med"/>
            <a:tailEnd type="none" w="sm" len="sm"/>
          </a:ln>
        </p:spPr>
      </p:cxnSp>
      <p:sp>
        <p:nvSpPr>
          <p:cNvPr id="1151" name="Google Shape;1151;p5"/>
          <p:cNvSpPr txBox="1"/>
          <p:nvPr/>
        </p:nvSpPr>
        <p:spPr>
          <a:xfrm>
            <a:off x="5699425" y="3183172"/>
            <a:ext cx="1591513" cy="307736"/>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Subscriber Apps</a:t>
            </a:r>
            <a:endParaRPr sz="1400" b="0" i="0" u="none" strike="noStrike" cap="none">
              <a:solidFill>
                <a:schemeClr val="lt1"/>
              </a:solidFill>
              <a:latin typeface="Arial"/>
              <a:ea typeface="Arial"/>
              <a:cs typeface="Arial"/>
              <a:sym typeface="Arial"/>
            </a:endParaRPr>
          </a:p>
        </p:txBody>
      </p:sp>
      <p:sp>
        <p:nvSpPr>
          <p:cNvPr id="1152" name="Google Shape;1152;p5"/>
          <p:cNvSpPr txBox="1"/>
          <p:nvPr/>
        </p:nvSpPr>
        <p:spPr>
          <a:xfrm>
            <a:off x="7724988" y="3189579"/>
            <a:ext cx="1076100" cy="3078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Data Sinks</a:t>
            </a:r>
            <a:endParaRPr sz="1400" b="0" i="0" u="none" strike="noStrike" cap="none">
              <a:solidFill>
                <a:schemeClr val="lt1"/>
              </a:solidFill>
              <a:latin typeface="Arial"/>
              <a:ea typeface="Arial"/>
              <a:cs typeface="Arial"/>
              <a:sym typeface="Arial"/>
            </a:endParaRPr>
          </a:p>
        </p:txBody>
      </p:sp>
      <p:sp>
        <p:nvSpPr>
          <p:cNvPr id="1153" name="Google Shape;1153;p5"/>
          <p:cNvSpPr txBox="1"/>
          <p:nvPr/>
        </p:nvSpPr>
        <p:spPr>
          <a:xfrm>
            <a:off x="3884475" y="3189563"/>
            <a:ext cx="1493400" cy="5232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Processing/</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Analytical Apps</a:t>
            </a:r>
            <a:endParaRPr sz="1400" b="0" i="0" u="none" strike="noStrike" cap="none">
              <a:solidFill>
                <a:schemeClr val="lt1"/>
              </a:solidFill>
              <a:latin typeface="Arial"/>
              <a:ea typeface="Arial"/>
              <a:cs typeface="Arial"/>
              <a:sym typeface="Arial"/>
            </a:endParaRPr>
          </a:p>
        </p:txBody>
      </p:sp>
      <p:sp>
        <p:nvSpPr>
          <p:cNvPr id="1154" name="Google Shape;1154;p5"/>
          <p:cNvSpPr txBox="1"/>
          <p:nvPr/>
        </p:nvSpPr>
        <p:spPr>
          <a:xfrm>
            <a:off x="227625" y="666739"/>
            <a:ext cx="3178800" cy="11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rial"/>
                <a:ea typeface="Arial"/>
                <a:cs typeface="Arial"/>
                <a:sym typeface="Arial"/>
              </a:rPr>
              <a:t>Example use cases:</a:t>
            </a:r>
            <a:endParaRPr sz="1400" b="0" i="0" u="none" strike="noStrike" cap="none">
              <a:solidFill>
                <a:schemeClr val="accent1"/>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Personalized recommendations</a:t>
            </a:r>
            <a:endParaRPr sz="1400" b="0" i="0" u="none" strike="noStrike" cap="none">
              <a:solidFill>
                <a:srgbClr val="000000"/>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Real-time offers</a:t>
            </a:r>
            <a:endParaRPr sz="1400" b="0" i="0" u="none" strike="noStrike" cap="none">
              <a:solidFill>
                <a:srgbClr val="000000"/>
              </a:solidFill>
              <a:latin typeface="Arial"/>
              <a:ea typeface="Arial"/>
              <a:cs typeface="Arial"/>
              <a:sym typeface="Arial"/>
            </a:endParaRPr>
          </a:p>
          <a:p>
            <a:pPr marL="349250" marR="0" lvl="0" indent="-349250" algn="l" rtl="0">
              <a:lnSpc>
                <a:spcPct val="100000"/>
              </a:lnSpc>
              <a:spcBef>
                <a:spcPts val="500"/>
              </a:spcBef>
              <a:spcAft>
                <a:spcPts val="0"/>
              </a:spcAft>
              <a:buClr>
                <a:srgbClr val="00E1E0"/>
              </a:buClr>
              <a:buSzPts val="1400"/>
              <a:buFont typeface="Arimo"/>
              <a:buChar char="✦"/>
            </a:pPr>
            <a:r>
              <a:rPr lang="en-US" sz="1400" b="0" i="0" u="none" strike="noStrike" cap="none">
                <a:solidFill>
                  <a:schemeClr val="lt2"/>
                </a:solidFill>
                <a:latin typeface="Arial"/>
                <a:ea typeface="Arial"/>
                <a:cs typeface="Arial"/>
                <a:sym typeface="Arial"/>
              </a:rPr>
              <a:t>Payment processing</a:t>
            </a:r>
            <a:endParaRPr sz="1400" b="0" i="0" u="none" strike="noStrike" cap="none">
              <a:solidFill>
                <a:srgbClr val="000000"/>
              </a:solidFill>
              <a:latin typeface="Arial"/>
              <a:ea typeface="Arial"/>
              <a:cs typeface="Arial"/>
              <a:sym typeface="Arial"/>
            </a:endParaRPr>
          </a:p>
        </p:txBody>
      </p:sp>
      <p:sp>
        <p:nvSpPr>
          <p:cNvPr id="1155" name="Google Shape;1155;p5"/>
          <p:cNvSpPr/>
          <p:nvPr/>
        </p:nvSpPr>
        <p:spPr>
          <a:xfrm rot="5400000">
            <a:off x="4256548" y="2104976"/>
            <a:ext cx="813465" cy="1361668"/>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5"/>
          <p:cNvSpPr txBox="1"/>
          <p:nvPr/>
        </p:nvSpPr>
        <p:spPr>
          <a:xfrm>
            <a:off x="3920750" y="2379013"/>
            <a:ext cx="1314600" cy="8136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200" b="0" i="0" u="none" strike="noStrike" cap="none">
                <a:solidFill>
                  <a:schemeClr val="lt1"/>
                </a:solidFill>
                <a:latin typeface="Arial"/>
                <a:ea typeface="Arial"/>
                <a:cs typeface="Arial"/>
                <a:sym typeface="Arial"/>
              </a:rPr>
              <a:t>Apache Kafka / Apache Pulsar</a:t>
            </a:r>
            <a:endParaRPr sz="1200" b="0" i="0" u="none" strike="noStrike" cap="none">
              <a:solidFill>
                <a:schemeClr val="lt1"/>
              </a:solidFill>
              <a:latin typeface="Arial"/>
              <a:ea typeface="Arial"/>
              <a:cs typeface="Arial"/>
              <a:sym typeface="Arial"/>
            </a:endParaRPr>
          </a:p>
        </p:txBody>
      </p:sp>
      <p:cxnSp>
        <p:nvCxnSpPr>
          <p:cNvPr id="1157" name="Google Shape;1157;p5"/>
          <p:cNvCxnSpPr>
            <a:stCxn id="1158" idx="3"/>
            <a:endCxn id="1159" idx="1"/>
          </p:cNvCxnSpPr>
          <p:nvPr/>
        </p:nvCxnSpPr>
        <p:spPr>
          <a:xfrm>
            <a:off x="1718005" y="2784980"/>
            <a:ext cx="504600" cy="0"/>
          </a:xfrm>
          <a:prstGeom prst="straightConnector1">
            <a:avLst/>
          </a:prstGeom>
          <a:noFill/>
          <a:ln w="25400" cap="flat" cmpd="sng">
            <a:solidFill>
              <a:srgbClr val="8DFFFD"/>
            </a:solidFill>
            <a:prstDash val="solid"/>
            <a:round/>
            <a:headEnd type="none" w="sm" len="sm"/>
            <a:tailEnd type="triangle" w="med" len="med"/>
          </a:ln>
        </p:spPr>
      </p:cxnSp>
      <p:cxnSp>
        <p:nvCxnSpPr>
          <p:cNvPr id="1160" name="Google Shape;1160;p5"/>
          <p:cNvCxnSpPr>
            <a:stCxn id="1159" idx="3"/>
            <a:endCxn id="1155" idx="3"/>
          </p:cNvCxnSpPr>
          <p:nvPr/>
        </p:nvCxnSpPr>
        <p:spPr>
          <a:xfrm>
            <a:off x="3477778" y="2784980"/>
            <a:ext cx="504600" cy="900"/>
          </a:xfrm>
          <a:prstGeom prst="straightConnector1">
            <a:avLst/>
          </a:prstGeom>
          <a:noFill/>
          <a:ln w="25400" cap="flat" cmpd="sng">
            <a:solidFill>
              <a:srgbClr val="8DFFFD"/>
            </a:solidFill>
            <a:prstDash val="solid"/>
            <a:round/>
            <a:headEnd type="none" w="sm" len="sm"/>
            <a:tailEnd type="triangle" w="med" len="med"/>
          </a:ln>
        </p:spPr>
      </p:cxnSp>
      <p:cxnSp>
        <p:nvCxnSpPr>
          <p:cNvPr id="1161" name="Google Shape;1161;p5"/>
          <p:cNvCxnSpPr>
            <a:stCxn id="1155" idx="1"/>
          </p:cNvCxnSpPr>
          <p:nvPr/>
        </p:nvCxnSpPr>
        <p:spPr>
          <a:xfrm rot="10800000" flipH="1">
            <a:off x="5344115" y="2784910"/>
            <a:ext cx="504600" cy="900"/>
          </a:xfrm>
          <a:prstGeom prst="straightConnector1">
            <a:avLst/>
          </a:prstGeom>
          <a:noFill/>
          <a:ln w="25400" cap="flat" cmpd="sng">
            <a:solidFill>
              <a:srgbClr val="8DFFFD"/>
            </a:solidFill>
            <a:prstDash val="solid"/>
            <a:round/>
            <a:headEnd type="none" w="sm" len="sm"/>
            <a:tailEnd type="triangle" w="med" len="med"/>
          </a:ln>
        </p:spPr>
      </p:cxnSp>
      <p:cxnSp>
        <p:nvCxnSpPr>
          <p:cNvPr id="1162" name="Google Shape;1162;p5"/>
          <p:cNvCxnSpPr/>
          <p:nvPr/>
        </p:nvCxnSpPr>
        <p:spPr>
          <a:xfrm>
            <a:off x="7103888" y="2784980"/>
            <a:ext cx="504668" cy="0"/>
          </a:xfrm>
          <a:prstGeom prst="straightConnector1">
            <a:avLst/>
          </a:prstGeom>
          <a:noFill/>
          <a:ln w="25400" cap="flat" cmpd="sng">
            <a:solidFill>
              <a:srgbClr val="8DFFFD"/>
            </a:solidFill>
            <a:prstDash val="solid"/>
            <a:round/>
            <a:headEnd type="none" w="sm" len="sm"/>
            <a:tailEnd type="triangle" w="med" len="med"/>
          </a:ln>
        </p:spPr>
      </p:cxnSp>
      <p:sp>
        <p:nvSpPr>
          <p:cNvPr id="1149" name="Google Shape;1149;p5"/>
          <p:cNvSpPr/>
          <p:nvPr/>
        </p:nvSpPr>
        <p:spPr>
          <a:xfrm>
            <a:off x="3979394" y="2913967"/>
            <a:ext cx="1393339" cy="272168"/>
          </a:xfrm>
          <a:prstGeom prst="rect">
            <a:avLst/>
          </a:prstGeom>
          <a:solidFill>
            <a:schemeClr val="lt1">
              <a:alpha val="0"/>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cxnSp>
        <p:nvCxnSpPr>
          <p:cNvPr id="1163" name="Google Shape;1163;p5"/>
          <p:cNvCxnSpPr/>
          <p:nvPr/>
        </p:nvCxnSpPr>
        <p:spPr>
          <a:xfrm>
            <a:off x="3444829" y="4365307"/>
            <a:ext cx="442062" cy="0"/>
          </a:xfrm>
          <a:prstGeom prst="straightConnector1">
            <a:avLst/>
          </a:prstGeom>
          <a:noFill/>
          <a:ln w="25400" cap="flat" cmpd="sng">
            <a:solidFill>
              <a:srgbClr val="8DFFFD"/>
            </a:solidFill>
            <a:prstDash val="solid"/>
            <a:round/>
            <a:headEnd type="none" w="sm" len="sm"/>
            <a:tailEnd type="triangle" w="med" len="med"/>
          </a:ln>
        </p:spPr>
      </p:cxnSp>
      <p:pic>
        <p:nvPicPr>
          <p:cNvPr id="1164" name="Google Shape;1164;p5"/>
          <p:cNvPicPr preferRelativeResize="0"/>
          <p:nvPr/>
        </p:nvPicPr>
        <p:blipFill rotWithShape="1">
          <a:blip r:embed="rId3">
            <a:alphaModFix/>
          </a:blip>
          <a:srcRect/>
          <a:stretch/>
        </p:blipFill>
        <p:spPr>
          <a:xfrm>
            <a:off x="2618740" y="3882843"/>
            <a:ext cx="745233" cy="741853"/>
          </a:xfrm>
          <a:prstGeom prst="rect">
            <a:avLst/>
          </a:prstGeom>
          <a:noFill/>
          <a:ln>
            <a:noFill/>
          </a:ln>
        </p:spPr>
      </p:pic>
      <p:grpSp>
        <p:nvGrpSpPr>
          <p:cNvPr id="1165" name="Google Shape;1165;p5"/>
          <p:cNvGrpSpPr/>
          <p:nvPr/>
        </p:nvGrpSpPr>
        <p:grpSpPr>
          <a:xfrm>
            <a:off x="298788" y="2092306"/>
            <a:ext cx="1419217" cy="1017865"/>
            <a:chOff x="298788" y="2092306"/>
            <a:chExt cx="1419217" cy="1017865"/>
          </a:xfrm>
        </p:grpSpPr>
        <p:sp>
          <p:nvSpPr>
            <p:cNvPr id="1166" name="Google Shape;1166;p5"/>
            <p:cNvSpPr/>
            <p:nvPr/>
          </p:nvSpPr>
          <p:spPr>
            <a:xfrm>
              <a:off x="298788" y="2092306"/>
              <a:ext cx="1127865" cy="688258"/>
            </a:xfrm>
            <a:prstGeom prst="can">
              <a:avLst>
                <a:gd name="adj" fmla="val 25000"/>
              </a:avLst>
            </a:prstGeom>
            <a:solidFill>
              <a:srgbClr val="7F7F7F">
                <a:alpha val="73333"/>
              </a:srgbClr>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67" name="Google Shape;1167;p5"/>
            <p:cNvSpPr/>
            <p:nvPr/>
          </p:nvSpPr>
          <p:spPr>
            <a:xfrm>
              <a:off x="389647" y="2380065"/>
              <a:ext cx="1160987" cy="691889"/>
            </a:xfrm>
            <a:prstGeom prst="rect">
              <a:avLst/>
            </a:prstGeom>
            <a:solidFill>
              <a:srgbClr val="F2F2F2">
                <a:alpha val="2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grpSp>
          <p:nvGrpSpPr>
            <p:cNvPr id="1168" name="Google Shape;1168;p5"/>
            <p:cNvGrpSpPr/>
            <p:nvPr/>
          </p:nvGrpSpPr>
          <p:grpSpPr>
            <a:xfrm>
              <a:off x="462901" y="2459789"/>
              <a:ext cx="1255104" cy="650382"/>
              <a:chOff x="462901" y="2459789"/>
              <a:chExt cx="1255104" cy="650382"/>
            </a:xfrm>
          </p:grpSpPr>
          <p:sp>
            <p:nvSpPr>
              <p:cNvPr id="1158" name="Google Shape;1158;p5"/>
              <p:cNvSpPr/>
              <p:nvPr/>
            </p:nvSpPr>
            <p:spPr>
              <a:xfrm>
                <a:off x="462901" y="2459789"/>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169" name="Google Shape;1169;p5" descr="Text, icon&#10;&#10;Description automatically generated with medium confidence"/>
              <p:cNvPicPr preferRelativeResize="0"/>
              <p:nvPr/>
            </p:nvPicPr>
            <p:blipFill rotWithShape="1">
              <a:blip r:embed="rId4">
                <a:alphaModFix/>
              </a:blip>
              <a:srcRect/>
              <a:stretch/>
            </p:blipFill>
            <p:spPr>
              <a:xfrm>
                <a:off x="619554" y="2686658"/>
                <a:ext cx="972562" cy="199924"/>
              </a:xfrm>
              <a:prstGeom prst="rect">
                <a:avLst/>
              </a:prstGeom>
              <a:noFill/>
              <a:ln>
                <a:noFill/>
              </a:ln>
            </p:spPr>
          </p:pic>
        </p:grpSp>
      </p:grpSp>
      <p:grpSp>
        <p:nvGrpSpPr>
          <p:cNvPr id="1170" name="Google Shape;1170;p5"/>
          <p:cNvGrpSpPr/>
          <p:nvPr/>
        </p:nvGrpSpPr>
        <p:grpSpPr>
          <a:xfrm>
            <a:off x="2032145" y="2262429"/>
            <a:ext cx="1445633" cy="847742"/>
            <a:chOff x="2032145" y="2262429"/>
            <a:chExt cx="1445633" cy="847742"/>
          </a:xfrm>
        </p:grpSpPr>
        <p:grpSp>
          <p:nvGrpSpPr>
            <p:cNvPr id="1171" name="Google Shape;1171;p5"/>
            <p:cNvGrpSpPr/>
            <p:nvPr/>
          </p:nvGrpSpPr>
          <p:grpSpPr>
            <a:xfrm>
              <a:off x="2032145" y="2262429"/>
              <a:ext cx="1445633" cy="847742"/>
              <a:chOff x="2032145" y="2421924"/>
              <a:chExt cx="1445633" cy="847742"/>
            </a:xfrm>
          </p:grpSpPr>
          <p:sp>
            <p:nvSpPr>
              <p:cNvPr id="1172" name="Google Shape;1172;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3" name="Google Shape;1173;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59" name="Google Shape;1159;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pic>
          <p:nvPicPr>
            <p:cNvPr id="1174" name="Google Shape;1174;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grpSp>
        <p:nvGrpSpPr>
          <p:cNvPr id="1175" name="Google Shape;1175;p5"/>
          <p:cNvGrpSpPr/>
          <p:nvPr/>
        </p:nvGrpSpPr>
        <p:grpSpPr>
          <a:xfrm>
            <a:off x="5678315" y="2262429"/>
            <a:ext cx="1445633" cy="847742"/>
            <a:chOff x="2032145" y="2262429"/>
            <a:chExt cx="1445633" cy="847742"/>
          </a:xfrm>
        </p:grpSpPr>
        <p:grpSp>
          <p:nvGrpSpPr>
            <p:cNvPr id="1176" name="Google Shape;1176;p5"/>
            <p:cNvGrpSpPr/>
            <p:nvPr/>
          </p:nvGrpSpPr>
          <p:grpSpPr>
            <a:xfrm>
              <a:off x="2032145" y="2262429"/>
              <a:ext cx="1445633" cy="847742"/>
              <a:chOff x="2032145" y="2421924"/>
              <a:chExt cx="1445633" cy="847742"/>
            </a:xfrm>
          </p:grpSpPr>
          <p:sp>
            <p:nvSpPr>
              <p:cNvPr id="1177" name="Google Shape;1177;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8" name="Google Shape;1178;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79" name="Google Shape;1179;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pic>
          <p:nvPicPr>
            <p:cNvPr id="1180" name="Google Shape;1180;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grpSp>
        <p:nvGrpSpPr>
          <p:cNvPr id="1181" name="Google Shape;1181;p5"/>
          <p:cNvGrpSpPr/>
          <p:nvPr/>
        </p:nvGrpSpPr>
        <p:grpSpPr>
          <a:xfrm>
            <a:off x="7453517" y="2092306"/>
            <a:ext cx="1419217" cy="1017865"/>
            <a:chOff x="298788" y="2092306"/>
            <a:chExt cx="1419217" cy="1017865"/>
          </a:xfrm>
        </p:grpSpPr>
        <p:sp>
          <p:nvSpPr>
            <p:cNvPr id="1182" name="Google Shape;1182;p5"/>
            <p:cNvSpPr/>
            <p:nvPr/>
          </p:nvSpPr>
          <p:spPr>
            <a:xfrm>
              <a:off x="298788" y="2092306"/>
              <a:ext cx="1127865" cy="688258"/>
            </a:xfrm>
            <a:prstGeom prst="can">
              <a:avLst>
                <a:gd name="adj" fmla="val 25000"/>
              </a:avLst>
            </a:prstGeom>
            <a:solidFill>
              <a:srgbClr val="7F7F7F">
                <a:alpha val="73333"/>
              </a:srgbClr>
            </a:solidFill>
            <a:ln>
              <a:noFill/>
            </a:ln>
          </p:spPr>
          <p:txBody>
            <a:bodyPr spcFirstLastPara="1" wrap="square" lIns="91425" tIns="34275" rIns="342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1183" name="Google Shape;1183;p5"/>
            <p:cNvSpPr/>
            <p:nvPr/>
          </p:nvSpPr>
          <p:spPr>
            <a:xfrm>
              <a:off x="389647" y="2380065"/>
              <a:ext cx="1160987" cy="691889"/>
            </a:xfrm>
            <a:prstGeom prst="rect">
              <a:avLst/>
            </a:prstGeom>
            <a:solidFill>
              <a:srgbClr val="F2F2F2">
                <a:alpha val="2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grpSp>
          <p:nvGrpSpPr>
            <p:cNvPr id="1184" name="Google Shape;1184;p5"/>
            <p:cNvGrpSpPr/>
            <p:nvPr/>
          </p:nvGrpSpPr>
          <p:grpSpPr>
            <a:xfrm>
              <a:off x="462901" y="2459789"/>
              <a:ext cx="1255104" cy="650382"/>
              <a:chOff x="462901" y="2459789"/>
              <a:chExt cx="1255104" cy="650382"/>
            </a:xfrm>
          </p:grpSpPr>
          <p:sp>
            <p:nvSpPr>
              <p:cNvPr id="1185" name="Google Shape;1185;p5"/>
              <p:cNvSpPr/>
              <p:nvPr/>
            </p:nvSpPr>
            <p:spPr>
              <a:xfrm>
                <a:off x="462901" y="2459789"/>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186" name="Google Shape;1186;p5" descr="Text, icon&#10;&#10;Description automatically generated with medium confidence"/>
              <p:cNvPicPr preferRelativeResize="0"/>
              <p:nvPr/>
            </p:nvPicPr>
            <p:blipFill rotWithShape="1">
              <a:blip r:embed="rId4">
                <a:alphaModFix/>
              </a:blip>
              <a:srcRect/>
              <a:stretch/>
            </p:blipFill>
            <p:spPr>
              <a:xfrm>
                <a:off x="619554" y="2686658"/>
                <a:ext cx="972562" cy="199924"/>
              </a:xfrm>
              <a:prstGeom prst="rect">
                <a:avLst/>
              </a:prstGeom>
              <a:noFill/>
              <a:ln>
                <a:noFill/>
              </a:ln>
            </p:spPr>
          </p:pic>
        </p:grpSp>
      </p:grpSp>
      <p:grpSp>
        <p:nvGrpSpPr>
          <p:cNvPr id="1187" name="Google Shape;1187;p5"/>
          <p:cNvGrpSpPr/>
          <p:nvPr/>
        </p:nvGrpSpPr>
        <p:grpSpPr>
          <a:xfrm>
            <a:off x="3874354" y="3716190"/>
            <a:ext cx="1445633" cy="847742"/>
            <a:chOff x="2032145" y="2262429"/>
            <a:chExt cx="1445633" cy="847742"/>
          </a:xfrm>
        </p:grpSpPr>
        <p:grpSp>
          <p:nvGrpSpPr>
            <p:cNvPr id="1188" name="Google Shape;1188;p5"/>
            <p:cNvGrpSpPr/>
            <p:nvPr/>
          </p:nvGrpSpPr>
          <p:grpSpPr>
            <a:xfrm>
              <a:off x="2032145" y="2262429"/>
              <a:ext cx="1445633" cy="847742"/>
              <a:chOff x="2032145" y="2421924"/>
              <a:chExt cx="1445633" cy="847742"/>
            </a:xfrm>
          </p:grpSpPr>
          <p:sp>
            <p:nvSpPr>
              <p:cNvPr id="1189" name="Google Shape;1189;p5"/>
              <p:cNvSpPr/>
              <p:nvPr/>
            </p:nvSpPr>
            <p:spPr>
              <a:xfrm>
                <a:off x="2032145" y="2421924"/>
                <a:ext cx="1190143"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90" name="Google Shape;1190;p5"/>
              <p:cNvSpPr/>
              <p:nvPr/>
            </p:nvSpPr>
            <p:spPr>
              <a:xfrm>
                <a:off x="2124649" y="2539560"/>
                <a:ext cx="1239324" cy="691889"/>
              </a:xfrm>
              <a:prstGeom prst="rect">
                <a:avLst/>
              </a:prstGeom>
              <a:solidFill>
                <a:schemeClr val="lt1">
                  <a:alpha val="2823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sp>
            <p:nvSpPr>
              <p:cNvPr id="1191" name="Google Shape;1191;p5"/>
              <p:cNvSpPr/>
              <p:nvPr/>
            </p:nvSpPr>
            <p:spPr>
              <a:xfrm>
                <a:off x="2222674" y="2619284"/>
                <a:ext cx="1255104" cy="650382"/>
              </a:xfrm>
              <a:prstGeom prst="roundRect">
                <a:avLst>
                  <a:gd name="adj" fmla="val 4839"/>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35"/>
                  </a:schemeClr>
                </a:outerShdw>
              </a:effectLst>
            </p:spPr>
            <p:txBody>
              <a:bodyPr spcFirstLastPara="1" wrap="square" lIns="137150" tIns="137150" rIns="137150" bIns="137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Arial"/>
                  <a:ea typeface="Arial"/>
                  <a:cs typeface="Arial"/>
                  <a:sym typeface="Arial"/>
                </a:endParaRPr>
              </a:p>
            </p:txBody>
          </p:sp>
        </p:grpSp>
        <p:pic>
          <p:nvPicPr>
            <p:cNvPr id="1192" name="Google Shape;1192;p5" descr="Text, icon&#10;&#10;Description automatically generated with medium confidence"/>
            <p:cNvPicPr preferRelativeResize="0"/>
            <p:nvPr/>
          </p:nvPicPr>
          <p:blipFill rotWithShape="1">
            <a:blip r:embed="rId4">
              <a:alphaModFix/>
            </a:blip>
            <a:srcRect/>
            <a:stretch/>
          </p:blipFill>
          <p:spPr>
            <a:xfrm>
              <a:off x="2379774" y="2686658"/>
              <a:ext cx="972562" cy="199924"/>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06"/>
          <p:cNvSpPr/>
          <p:nvPr/>
        </p:nvSpPr>
        <p:spPr>
          <a:xfrm>
            <a:off x="3462490" y="1196061"/>
            <a:ext cx="3599100" cy="2271600"/>
          </a:xfrm>
          <a:prstGeom prst="roundRect">
            <a:avLst>
              <a:gd name="adj" fmla="val 2152"/>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3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The Hazelcast Platform</a:t>
            </a:r>
            <a:endParaRPr sz="1400" b="0" i="0" u="none" strike="noStrike" cap="none">
              <a:solidFill>
                <a:srgbClr val="000000"/>
              </a:solidFill>
              <a:latin typeface="Arial"/>
              <a:ea typeface="Arial"/>
              <a:cs typeface="Arial"/>
              <a:sym typeface="Arial"/>
            </a:endParaRPr>
          </a:p>
        </p:txBody>
      </p:sp>
      <p:sp>
        <p:nvSpPr>
          <p:cNvPr id="1021" name="Google Shape;1021;p206"/>
          <p:cNvSpPr/>
          <p:nvPr/>
        </p:nvSpPr>
        <p:spPr>
          <a:xfrm>
            <a:off x="3842530" y="1570170"/>
            <a:ext cx="1487400" cy="1611900"/>
          </a:xfrm>
          <a:prstGeom prst="roundRect">
            <a:avLst>
              <a:gd name="adj" fmla="val 2152"/>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3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06"/>
          <p:cNvSpPr txBox="1">
            <a:spLocks noGrp="1"/>
          </p:cNvSpPr>
          <p:nvPr>
            <p:ph type="title"/>
          </p:nvPr>
        </p:nvSpPr>
        <p:spPr>
          <a:xfrm>
            <a:off x="227621" y="227622"/>
            <a:ext cx="8688900" cy="360000"/>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dirty="0"/>
              <a:t>On-Demand, Near-Real-Time Analytics</a:t>
            </a:r>
            <a:endParaRPr dirty="0"/>
          </a:p>
        </p:txBody>
      </p:sp>
      <p:cxnSp>
        <p:nvCxnSpPr>
          <p:cNvPr id="1023" name="Google Shape;1023;p206"/>
          <p:cNvCxnSpPr>
            <a:endCxn id="1024" idx="4"/>
          </p:cNvCxnSpPr>
          <p:nvPr/>
        </p:nvCxnSpPr>
        <p:spPr>
          <a:xfrm rot="10800000">
            <a:off x="6667017" y="2279505"/>
            <a:ext cx="633000" cy="0"/>
          </a:xfrm>
          <a:prstGeom prst="straightConnector1">
            <a:avLst/>
          </a:prstGeom>
          <a:noFill/>
          <a:ln w="25400" cap="flat" cmpd="sng">
            <a:solidFill>
              <a:schemeClr val="accent1"/>
            </a:solidFill>
            <a:prstDash val="solid"/>
            <a:round/>
            <a:headEnd type="triangle" w="med" len="med"/>
            <a:tailEnd type="triangle" w="med" len="med"/>
          </a:ln>
        </p:spPr>
      </p:cxnSp>
      <p:cxnSp>
        <p:nvCxnSpPr>
          <p:cNvPr id="1025" name="Google Shape;1025;p206"/>
          <p:cNvCxnSpPr>
            <a:stCxn id="1026" idx="0"/>
            <a:endCxn id="1027" idx="2"/>
          </p:cNvCxnSpPr>
          <p:nvPr/>
        </p:nvCxnSpPr>
        <p:spPr>
          <a:xfrm rot="10800000">
            <a:off x="7900684" y="2702264"/>
            <a:ext cx="0" cy="440400"/>
          </a:xfrm>
          <a:prstGeom prst="straightConnector1">
            <a:avLst/>
          </a:prstGeom>
          <a:noFill/>
          <a:ln w="25400" cap="flat" cmpd="sng">
            <a:solidFill>
              <a:schemeClr val="accent1"/>
            </a:solidFill>
            <a:prstDash val="solid"/>
            <a:round/>
            <a:headEnd type="triangle" w="med" len="med"/>
            <a:tailEnd type="none" w="sm" len="sm"/>
          </a:ln>
        </p:spPr>
      </p:cxnSp>
      <p:sp>
        <p:nvSpPr>
          <p:cNvPr id="1028" name="Google Shape;1028;p206"/>
          <p:cNvSpPr txBox="1"/>
          <p:nvPr/>
        </p:nvSpPr>
        <p:spPr>
          <a:xfrm>
            <a:off x="4584875" y="3500256"/>
            <a:ext cx="1165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Submit query</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Cancel query</a:t>
            </a:r>
            <a:endParaRPr sz="1200" b="0" i="0" u="none" strike="noStrike" cap="none">
              <a:solidFill>
                <a:schemeClr val="lt1"/>
              </a:solidFill>
              <a:latin typeface="Arial"/>
              <a:ea typeface="Arial"/>
              <a:cs typeface="Arial"/>
              <a:sym typeface="Arial"/>
            </a:endParaRPr>
          </a:p>
        </p:txBody>
      </p:sp>
      <p:cxnSp>
        <p:nvCxnSpPr>
          <p:cNvPr id="1029" name="Google Shape;1029;p206"/>
          <p:cNvCxnSpPr>
            <a:stCxn id="1024" idx="3"/>
            <a:endCxn id="1030" idx="0"/>
          </p:cNvCxnSpPr>
          <p:nvPr/>
        </p:nvCxnSpPr>
        <p:spPr>
          <a:xfrm>
            <a:off x="6163467" y="2799405"/>
            <a:ext cx="0" cy="1110000"/>
          </a:xfrm>
          <a:prstGeom prst="straightConnector1">
            <a:avLst/>
          </a:prstGeom>
          <a:noFill/>
          <a:ln w="25400" cap="flat" cmpd="sng">
            <a:solidFill>
              <a:schemeClr val="accent1"/>
            </a:solidFill>
            <a:prstDash val="solid"/>
            <a:round/>
            <a:headEnd type="none" w="sm" len="sm"/>
            <a:tailEnd type="none" w="sm" len="sm"/>
          </a:ln>
        </p:spPr>
      </p:cxnSp>
      <p:sp>
        <p:nvSpPr>
          <p:cNvPr id="1031" name="Google Shape;1031;p206"/>
          <p:cNvSpPr txBox="1"/>
          <p:nvPr/>
        </p:nvSpPr>
        <p:spPr>
          <a:xfrm>
            <a:off x="1843630" y="2707628"/>
            <a:ext cx="1411200" cy="39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200" b="0" i="0" u="none" strike="noStrike" cap="none">
                <a:solidFill>
                  <a:schemeClr val="lt1"/>
                </a:solidFill>
                <a:latin typeface="Arial"/>
                <a:ea typeface="Arial"/>
                <a:cs typeface="Arial"/>
                <a:sym typeface="Arial"/>
              </a:rPr>
              <a:t>Data Sources</a:t>
            </a:r>
            <a:br>
              <a:rPr lang="en-US" sz="1200" b="0" i="0" u="none" strike="noStrike" cap="none">
                <a:solidFill>
                  <a:schemeClr val="lt1"/>
                </a:solidFill>
                <a:latin typeface="Arial"/>
                <a:ea typeface="Arial"/>
                <a:cs typeface="Arial"/>
                <a:sym typeface="Arial"/>
              </a:rPr>
            </a:br>
            <a:r>
              <a:rPr lang="en-US" sz="1200" b="0" i="0" u="none" strike="noStrike" cap="none">
                <a:solidFill>
                  <a:schemeClr val="lt1"/>
                </a:solidFill>
                <a:latin typeface="Arial"/>
                <a:ea typeface="Arial"/>
                <a:cs typeface="Arial"/>
                <a:sym typeface="Arial"/>
              </a:rPr>
              <a:t>(e.g., databases, Kafka, Kinesis, applications)</a:t>
            </a:r>
            <a:endParaRPr sz="1200" b="0" i="0" u="none" strike="noStrike" cap="none">
              <a:solidFill>
                <a:schemeClr val="lt1"/>
              </a:solidFill>
              <a:latin typeface="Arial"/>
              <a:ea typeface="Arial"/>
              <a:cs typeface="Arial"/>
              <a:sym typeface="Arial"/>
            </a:endParaRPr>
          </a:p>
        </p:txBody>
      </p:sp>
      <p:sp>
        <p:nvSpPr>
          <p:cNvPr id="1032" name="Google Shape;1032;p206"/>
          <p:cNvSpPr/>
          <p:nvPr/>
        </p:nvSpPr>
        <p:spPr>
          <a:xfrm rot="5400000">
            <a:off x="2243684" y="1661929"/>
            <a:ext cx="622200" cy="1303800"/>
          </a:xfrm>
          <a:prstGeom prst="can">
            <a:avLst>
              <a:gd name="adj" fmla="val 25000"/>
            </a:avLst>
          </a:prstGeom>
          <a:solidFill>
            <a:srgbClr val="3F3F3F"/>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06"/>
          <p:cNvSpPr txBox="1"/>
          <p:nvPr/>
        </p:nvSpPr>
        <p:spPr>
          <a:xfrm>
            <a:off x="1892833" y="2002729"/>
            <a:ext cx="1170600" cy="6222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Enterprise Data</a:t>
            </a:r>
            <a:endParaRPr sz="1200" b="0" i="0" u="none" strike="noStrike" cap="none">
              <a:solidFill>
                <a:srgbClr val="000000"/>
              </a:solidFill>
              <a:latin typeface="Arial"/>
              <a:ea typeface="Arial"/>
              <a:cs typeface="Arial"/>
              <a:sym typeface="Arial"/>
            </a:endParaRPr>
          </a:p>
        </p:txBody>
      </p:sp>
      <p:sp>
        <p:nvSpPr>
          <p:cNvPr id="1024" name="Google Shape;1024;p206"/>
          <p:cNvSpPr/>
          <p:nvPr/>
        </p:nvSpPr>
        <p:spPr>
          <a:xfrm>
            <a:off x="5659917" y="1759605"/>
            <a:ext cx="1007100" cy="1039800"/>
          </a:xfrm>
          <a:prstGeom prst="can">
            <a:avLst>
              <a:gd name="adj" fmla="val 23605"/>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91425"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Data Mart</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(Raw and Aggregated Data)</a:t>
            </a:r>
            <a:endParaRPr sz="1200" b="0" i="0" u="none" strike="noStrike" cap="none">
              <a:solidFill>
                <a:srgbClr val="000000"/>
              </a:solidFill>
              <a:latin typeface="Arial"/>
              <a:ea typeface="Arial"/>
              <a:cs typeface="Arial"/>
              <a:sym typeface="Arial"/>
            </a:endParaRPr>
          </a:p>
        </p:txBody>
      </p:sp>
      <p:pic>
        <p:nvPicPr>
          <p:cNvPr id="1026" name="Google Shape;1026;p206" descr="users.png"/>
          <p:cNvPicPr preferRelativeResize="0"/>
          <p:nvPr/>
        </p:nvPicPr>
        <p:blipFill rotWithShape="1">
          <a:blip r:embed="rId3">
            <a:alphaModFix/>
          </a:blip>
          <a:srcRect/>
          <a:stretch/>
        </p:blipFill>
        <p:spPr>
          <a:xfrm>
            <a:off x="7444930" y="3142664"/>
            <a:ext cx="911509" cy="496941"/>
          </a:xfrm>
          <a:prstGeom prst="rect">
            <a:avLst/>
          </a:prstGeom>
          <a:noFill/>
          <a:ln>
            <a:noFill/>
          </a:ln>
        </p:spPr>
      </p:pic>
      <p:sp>
        <p:nvSpPr>
          <p:cNvPr id="1030" name="Google Shape;1030;p206"/>
          <p:cNvSpPr/>
          <p:nvPr/>
        </p:nvSpPr>
        <p:spPr>
          <a:xfrm>
            <a:off x="5580529" y="3909528"/>
            <a:ext cx="1165800" cy="670200"/>
          </a:xfrm>
          <a:prstGeom prst="roundRect">
            <a:avLst>
              <a:gd name="adj" fmla="val 11068"/>
            </a:avLst>
          </a:prstGeom>
          <a:solidFill>
            <a:schemeClr val="accent1"/>
          </a:solidFill>
          <a:ln>
            <a:noFill/>
          </a:ln>
        </p:spPr>
        <p:txBody>
          <a:bodyPr spcFirstLastPara="1" wrap="square" lIns="91425" tIns="45700" rIns="91425" bIns="548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Hazelcast Management Center</a:t>
            </a:r>
            <a:endParaRPr sz="1200" b="0" i="0" u="none" strike="noStrike" cap="none">
              <a:solidFill>
                <a:schemeClr val="dk1"/>
              </a:solidFill>
              <a:latin typeface="Arial"/>
              <a:ea typeface="Arial"/>
              <a:cs typeface="Arial"/>
              <a:sym typeface="Arial"/>
            </a:endParaRPr>
          </a:p>
        </p:txBody>
      </p:sp>
      <p:sp>
        <p:nvSpPr>
          <p:cNvPr id="1034" name="Google Shape;1034;p206"/>
          <p:cNvSpPr/>
          <p:nvPr/>
        </p:nvSpPr>
        <p:spPr>
          <a:xfrm>
            <a:off x="4060504" y="3909528"/>
            <a:ext cx="1055400" cy="670200"/>
          </a:xfrm>
          <a:prstGeom prst="roundRect">
            <a:avLst>
              <a:gd name="adj" fmla="val 11068"/>
            </a:avLst>
          </a:prstGeom>
          <a:solidFill>
            <a:schemeClr val="accent1"/>
          </a:solidFill>
          <a:ln>
            <a:noFill/>
          </a:ln>
        </p:spPr>
        <p:txBody>
          <a:bodyPr spcFirstLastPara="1" wrap="square" lIns="91425" tIns="45700" rIns="91425" bIns="548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On-Demand Aggregation Query UI</a:t>
            </a:r>
            <a:endParaRPr sz="1200" b="0" i="0" u="none" strike="noStrike" cap="none">
              <a:solidFill>
                <a:srgbClr val="000000"/>
              </a:solidFill>
              <a:latin typeface="Arial"/>
              <a:ea typeface="Arial"/>
              <a:cs typeface="Arial"/>
              <a:sym typeface="Arial"/>
            </a:endParaRPr>
          </a:p>
        </p:txBody>
      </p:sp>
      <p:grpSp>
        <p:nvGrpSpPr>
          <p:cNvPr id="1035" name="Google Shape;1035;p206"/>
          <p:cNvGrpSpPr/>
          <p:nvPr/>
        </p:nvGrpSpPr>
        <p:grpSpPr>
          <a:xfrm>
            <a:off x="3830771" y="1661446"/>
            <a:ext cx="1518680" cy="1480458"/>
            <a:chOff x="4189509" y="1572531"/>
            <a:chExt cx="1484100" cy="1465800"/>
          </a:xfrm>
        </p:grpSpPr>
        <p:sp>
          <p:nvSpPr>
            <p:cNvPr id="1036" name="Google Shape;1036;p206"/>
            <p:cNvSpPr/>
            <p:nvPr/>
          </p:nvSpPr>
          <p:spPr>
            <a:xfrm>
              <a:off x="4189509" y="1572531"/>
              <a:ext cx="1484100" cy="1465800"/>
            </a:xfrm>
            <a:prstGeom prst="roundRect">
              <a:avLst>
                <a:gd name="adj" fmla="val 4384"/>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037" name="Google Shape;1037;p206"/>
            <p:cNvGrpSpPr/>
            <p:nvPr/>
          </p:nvGrpSpPr>
          <p:grpSpPr>
            <a:xfrm>
              <a:off x="4324498" y="1630160"/>
              <a:ext cx="1208956" cy="1296329"/>
              <a:chOff x="4324498" y="1627544"/>
              <a:chExt cx="1208956" cy="1296329"/>
            </a:xfrm>
          </p:grpSpPr>
          <p:sp>
            <p:nvSpPr>
              <p:cNvPr id="1038" name="Google Shape;1038;p206"/>
              <p:cNvSpPr/>
              <p:nvPr/>
            </p:nvSpPr>
            <p:spPr>
              <a:xfrm>
                <a:off x="4329554" y="1627544"/>
                <a:ext cx="1203900" cy="437400"/>
              </a:xfrm>
              <a:prstGeom prst="roundRect">
                <a:avLst>
                  <a:gd name="adj" fmla="val 11068"/>
                </a:avLst>
              </a:prstGeom>
              <a:solidFill>
                <a:schemeClr val="accent1"/>
              </a:solidFill>
              <a:ln>
                <a:noFill/>
              </a:ln>
            </p:spPr>
            <p:txBody>
              <a:bodyPr spcFirstLastPara="1" wrap="square" lIns="91425" tIns="45700" rIns="91425" bIns="548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High Speed Ingest / Filter</a:t>
                </a:r>
                <a:endParaRPr sz="1200" b="0" i="0" u="none" strike="noStrike" cap="none">
                  <a:solidFill>
                    <a:srgbClr val="000000"/>
                  </a:solidFill>
                  <a:latin typeface="Arial"/>
                  <a:ea typeface="Arial"/>
                  <a:cs typeface="Arial"/>
                  <a:sym typeface="Arial"/>
                </a:endParaRPr>
              </a:p>
            </p:txBody>
          </p:sp>
          <p:sp>
            <p:nvSpPr>
              <p:cNvPr id="1039" name="Google Shape;1039;p206"/>
              <p:cNvSpPr/>
              <p:nvPr/>
            </p:nvSpPr>
            <p:spPr>
              <a:xfrm>
                <a:off x="4324498" y="2136073"/>
                <a:ext cx="1203900" cy="787800"/>
              </a:xfrm>
              <a:prstGeom prst="roundRect">
                <a:avLst>
                  <a:gd name="adj" fmla="val 11068"/>
                </a:avLst>
              </a:prstGeom>
              <a:solidFill>
                <a:schemeClr val="accent1"/>
              </a:solidFill>
              <a:ln>
                <a:noFill/>
              </a:ln>
            </p:spPr>
            <p:txBody>
              <a:bodyPr spcFirstLastPara="1" wrap="square" lIns="91425" tIns="45700" rIns="91425" bIns="548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dk1"/>
                    </a:solidFill>
                    <a:latin typeface="Arial"/>
                    <a:ea typeface="Arial"/>
                    <a:cs typeface="Arial"/>
                    <a:sym typeface="Arial"/>
                  </a:rPr>
                  <a:t>High Speed Ingest / Aggregate / Index</a:t>
                </a:r>
                <a:endParaRPr sz="1200" b="0" i="0" u="none" strike="noStrike" cap="none">
                  <a:solidFill>
                    <a:srgbClr val="000000"/>
                  </a:solidFill>
                  <a:latin typeface="Arial"/>
                  <a:ea typeface="Arial"/>
                  <a:cs typeface="Arial"/>
                  <a:sym typeface="Arial"/>
                </a:endParaRPr>
              </a:p>
            </p:txBody>
          </p:sp>
        </p:grpSp>
      </p:grpSp>
      <p:cxnSp>
        <p:nvCxnSpPr>
          <p:cNvPr id="1040" name="Google Shape;1040;p206"/>
          <p:cNvCxnSpPr>
            <a:stCxn id="1038" idx="3"/>
          </p:cNvCxnSpPr>
          <p:nvPr/>
        </p:nvCxnSpPr>
        <p:spPr>
          <a:xfrm>
            <a:off x="5206030" y="1940538"/>
            <a:ext cx="453900" cy="339300"/>
          </a:xfrm>
          <a:prstGeom prst="bentConnector3">
            <a:avLst>
              <a:gd name="adj1" fmla="val 49994"/>
            </a:avLst>
          </a:prstGeom>
          <a:noFill/>
          <a:ln w="25400" cap="flat" cmpd="sng">
            <a:solidFill>
              <a:schemeClr val="accent1"/>
            </a:solidFill>
            <a:prstDash val="solid"/>
            <a:round/>
            <a:headEnd type="none" w="sm" len="sm"/>
            <a:tailEnd type="triangle" w="med" len="med"/>
          </a:ln>
        </p:spPr>
      </p:cxnSp>
      <p:cxnSp>
        <p:nvCxnSpPr>
          <p:cNvPr id="1041" name="Google Shape;1041;p206"/>
          <p:cNvCxnSpPr>
            <a:stCxn id="1039" idx="3"/>
          </p:cNvCxnSpPr>
          <p:nvPr/>
        </p:nvCxnSpPr>
        <p:spPr>
          <a:xfrm rot="10800000" flipH="1">
            <a:off x="5200856" y="2279505"/>
            <a:ext cx="459000" cy="351600"/>
          </a:xfrm>
          <a:prstGeom prst="bentConnector3">
            <a:avLst>
              <a:gd name="adj1" fmla="val 51873"/>
            </a:avLst>
          </a:prstGeom>
          <a:noFill/>
          <a:ln w="25400" cap="flat" cmpd="sng">
            <a:solidFill>
              <a:schemeClr val="accent1"/>
            </a:solidFill>
            <a:prstDash val="solid"/>
            <a:round/>
            <a:headEnd type="none" w="sm" len="sm"/>
            <a:tailEnd type="triangle" w="med" len="med"/>
          </a:ln>
        </p:spPr>
      </p:cxnSp>
      <p:sp>
        <p:nvSpPr>
          <p:cNvPr id="1027" name="Google Shape;1027;p206"/>
          <p:cNvSpPr/>
          <p:nvPr/>
        </p:nvSpPr>
        <p:spPr>
          <a:xfrm>
            <a:off x="7300071" y="1857066"/>
            <a:ext cx="1201200" cy="845100"/>
          </a:xfrm>
          <a:prstGeom prst="roundRect">
            <a:avLst>
              <a:gd name="adj" fmla="val 0"/>
            </a:avLst>
          </a:prstGeom>
          <a:solidFill>
            <a:srgbClr val="3F3F3F"/>
          </a:solidFill>
          <a:ln>
            <a:noFill/>
          </a:ln>
        </p:spPr>
        <p:txBody>
          <a:bodyPr spcFirstLastPara="1" wrap="square" lIns="91425" tIns="36575"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Results Drill-Down UI</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(Web App Server)</a:t>
            </a:r>
            <a:endParaRPr sz="1200" b="0" i="0" u="none" strike="noStrike" cap="none">
              <a:solidFill>
                <a:srgbClr val="000000"/>
              </a:solidFill>
              <a:latin typeface="Arial"/>
              <a:ea typeface="Arial"/>
              <a:cs typeface="Arial"/>
              <a:sym typeface="Arial"/>
            </a:endParaRPr>
          </a:p>
        </p:txBody>
      </p:sp>
      <p:cxnSp>
        <p:nvCxnSpPr>
          <p:cNvPr id="1042" name="Google Shape;1042;p206"/>
          <p:cNvCxnSpPr>
            <a:endCxn id="1038" idx="1"/>
          </p:cNvCxnSpPr>
          <p:nvPr/>
        </p:nvCxnSpPr>
        <p:spPr>
          <a:xfrm rot="10800000" flipH="1">
            <a:off x="3211779" y="1940538"/>
            <a:ext cx="762300" cy="360600"/>
          </a:xfrm>
          <a:prstGeom prst="bentConnector3">
            <a:avLst>
              <a:gd name="adj1" fmla="val 50009"/>
            </a:avLst>
          </a:prstGeom>
          <a:noFill/>
          <a:ln w="25400" cap="flat" cmpd="sng">
            <a:solidFill>
              <a:schemeClr val="accent1"/>
            </a:solidFill>
            <a:prstDash val="solid"/>
            <a:round/>
            <a:headEnd type="none" w="sm" len="sm"/>
            <a:tailEnd type="triangle" w="med" len="med"/>
          </a:ln>
        </p:spPr>
      </p:cxnSp>
      <p:cxnSp>
        <p:nvCxnSpPr>
          <p:cNvPr id="1043" name="Google Shape;1043;p206"/>
          <p:cNvCxnSpPr>
            <a:endCxn id="1039" idx="1"/>
          </p:cNvCxnSpPr>
          <p:nvPr/>
        </p:nvCxnSpPr>
        <p:spPr>
          <a:xfrm>
            <a:off x="3224006" y="2299005"/>
            <a:ext cx="744900" cy="332100"/>
          </a:xfrm>
          <a:prstGeom prst="bentConnector3">
            <a:avLst>
              <a:gd name="adj1" fmla="val 49995"/>
            </a:avLst>
          </a:prstGeom>
          <a:noFill/>
          <a:ln w="25400" cap="flat" cmpd="sng">
            <a:solidFill>
              <a:schemeClr val="accent1"/>
            </a:solidFill>
            <a:prstDash val="solid"/>
            <a:round/>
            <a:headEnd type="none" w="sm" len="sm"/>
            <a:tailEnd type="triangle" w="med" len="med"/>
          </a:ln>
        </p:spPr>
      </p:cxnSp>
      <p:cxnSp>
        <p:nvCxnSpPr>
          <p:cNvPr id="1045" name="Google Shape;1045;p206"/>
          <p:cNvCxnSpPr>
            <a:endCxn id="1034" idx="0"/>
          </p:cNvCxnSpPr>
          <p:nvPr/>
        </p:nvCxnSpPr>
        <p:spPr>
          <a:xfrm>
            <a:off x="4588204" y="3040128"/>
            <a:ext cx="0" cy="869400"/>
          </a:xfrm>
          <a:prstGeom prst="straightConnector1">
            <a:avLst/>
          </a:prstGeom>
          <a:noFill/>
          <a:ln w="25400" cap="flat" cmpd="sng">
            <a:solidFill>
              <a:schemeClr val="accent1"/>
            </a:solidFill>
            <a:prstDash val="solid"/>
            <a:round/>
            <a:headEnd type="triangle" w="med" len="med"/>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9"/>
          <p:cNvGrpSpPr/>
          <p:nvPr/>
        </p:nvGrpSpPr>
        <p:grpSpPr>
          <a:xfrm>
            <a:off x="540808" y="1811576"/>
            <a:ext cx="1168400" cy="419099"/>
            <a:chOff x="270933" y="2374904"/>
            <a:chExt cx="1168400" cy="419099"/>
          </a:xfrm>
        </p:grpSpPr>
        <p:sp>
          <p:nvSpPr>
            <p:cNvPr id="487" name="Google Shape;487;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88" name="Google Shape;488;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grpSp>
        <p:nvGrpSpPr>
          <p:cNvPr id="490" name="Google Shape;490;p9"/>
          <p:cNvGrpSpPr/>
          <p:nvPr/>
        </p:nvGrpSpPr>
        <p:grpSpPr>
          <a:xfrm>
            <a:off x="540808" y="2351326"/>
            <a:ext cx="1168400" cy="419099"/>
            <a:chOff x="270933" y="2374904"/>
            <a:chExt cx="1168400" cy="419099"/>
          </a:xfrm>
        </p:grpSpPr>
        <p:sp>
          <p:nvSpPr>
            <p:cNvPr id="491" name="Google Shape;491;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92" name="Google Shape;492;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grpSp>
        <p:nvGrpSpPr>
          <p:cNvPr id="493" name="Google Shape;493;p9"/>
          <p:cNvGrpSpPr/>
          <p:nvPr/>
        </p:nvGrpSpPr>
        <p:grpSpPr>
          <a:xfrm>
            <a:off x="540808" y="2878376"/>
            <a:ext cx="1168400" cy="419099"/>
            <a:chOff x="270933" y="2374904"/>
            <a:chExt cx="1168400" cy="419099"/>
          </a:xfrm>
        </p:grpSpPr>
        <p:sp>
          <p:nvSpPr>
            <p:cNvPr id="494" name="Google Shape;494;p9"/>
            <p:cNvSpPr/>
            <p:nvPr/>
          </p:nvSpPr>
          <p:spPr>
            <a:xfrm rot="5400000">
              <a:off x="645583" y="2000253"/>
              <a:ext cx="419099" cy="1168400"/>
            </a:xfrm>
            <a:prstGeom prst="can">
              <a:avLst>
                <a:gd name="adj" fmla="val 25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495" name="Google Shape;495;p9"/>
            <p:cNvSpPr txBox="1"/>
            <p:nvPr/>
          </p:nvSpPr>
          <p:spPr>
            <a:xfrm>
              <a:off x="292099" y="2475441"/>
              <a:ext cx="1057275"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dirty="0">
                  <a:solidFill>
                    <a:srgbClr val="FFFFFF"/>
                  </a:solidFill>
                  <a:latin typeface="Arial"/>
                  <a:ea typeface="Arial"/>
                  <a:cs typeface="Arial"/>
                  <a:sym typeface="Arial"/>
                </a:rPr>
                <a:t>Source</a:t>
              </a:r>
              <a:endParaRPr dirty="0"/>
            </a:p>
          </p:txBody>
        </p:sp>
      </p:grpSp>
      <p:sp>
        <p:nvSpPr>
          <p:cNvPr id="496" name="Google Shape;496;p9"/>
          <p:cNvSpPr/>
          <p:nvPr/>
        </p:nvSpPr>
        <p:spPr>
          <a:xfrm>
            <a:off x="2306217" y="1046396"/>
            <a:ext cx="4481935" cy="2580216"/>
          </a:xfrm>
          <a:custGeom>
            <a:avLst/>
            <a:gdLst/>
            <a:ahLst/>
            <a:cxnLst/>
            <a:rect l="l" t="t" r="r" b="b"/>
            <a:pathLst>
              <a:path w="2930825" h="2786653" extrusionOk="0">
                <a:moveTo>
                  <a:pt x="115" y="207792"/>
                </a:moveTo>
                <a:cubicBezTo>
                  <a:pt x="1051" y="72687"/>
                  <a:pt x="28999" y="2061"/>
                  <a:pt x="121124" y="0"/>
                </a:cubicBezTo>
                <a:cubicBezTo>
                  <a:pt x="182106" y="1558"/>
                  <a:pt x="1912117" y="1206"/>
                  <a:pt x="2807613" y="0"/>
                </a:cubicBezTo>
                <a:cubicBezTo>
                  <a:pt x="2893602" y="3277"/>
                  <a:pt x="2918113" y="70719"/>
                  <a:pt x="2919382" y="165792"/>
                </a:cubicBezTo>
                <a:cubicBezTo>
                  <a:pt x="2919382" y="262515"/>
                  <a:pt x="2928707" y="1901158"/>
                  <a:pt x="2930825" y="2783477"/>
                </a:cubicBezTo>
                <a:lnTo>
                  <a:pt x="139810" y="2786652"/>
                </a:lnTo>
                <a:cubicBezTo>
                  <a:pt x="62102" y="2787134"/>
                  <a:pt x="3079" y="2675428"/>
                  <a:pt x="4267" y="2585434"/>
                </a:cubicBezTo>
                <a:cubicBezTo>
                  <a:pt x="4267" y="1762728"/>
                  <a:pt x="-821" y="342897"/>
                  <a:pt x="115" y="207792"/>
                </a:cubicBezTo>
                <a:close/>
              </a:path>
            </a:pathLst>
          </a:custGeom>
          <a:solidFill>
            <a:schemeClr val="dk1"/>
          </a:solidFill>
          <a:ln w="19050" cap="flat" cmpd="sng">
            <a:solidFill>
              <a:srgbClr val="68C200"/>
            </a:solidFill>
            <a:prstDash val="solid"/>
            <a:round/>
            <a:headEnd type="none" w="sm" len="sm"/>
            <a:tailEnd type="none" w="sm" len="sm"/>
          </a:ln>
          <a:effectLst>
            <a:outerShdw blurRad="215900" algn="tl" rotWithShape="0">
              <a:schemeClr val="accent3">
                <a:alpha val="89803"/>
              </a:schemeClr>
            </a:outerShdw>
          </a:effectLst>
        </p:spPr>
        <p:txBody>
          <a:bodyPr spcFirstLastPara="1" wrap="square" lIns="274300" tIns="109725" rIns="137150" bIns="91425" anchor="t" anchorCtr="0">
            <a:noAutofit/>
          </a:bodyPr>
          <a:lstStyle/>
          <a:p>
            <a:pPr marL="0" marR="0" lvl="0" indent="0" algn="l" rtl="0">
              <a:lnSpc>
                <a:spcPct val="100000"/>
              </a:lnSpc>
              <a:spcBef>
                <a:spcPts val="0"/>
              </a:spcBef>
              <a:spcAft>
                <a:spcPts val="0"/>
              </a:spcAft>
              <a:buNone/>
            </a:pPr>
            <a:r>
              <a:rPr lang="en-US" sz="900" b="1" i="0" u="none" strike="noStrike" cap="none" dirty="0">
                <a:solidFill>
                  <a:schemeClr val="lt1"/>
                </a:solidFill>
                <a:latin typeface="Arial"/>
                <a:ea typeface="Arial"/>
                <a:cs typeface="Arial"/>
                <a:sym typeface="Arial"/>
              </a:rPr>
              <a:t>Data Processing</a:t>
            </a:r>
            <a:endParaRPr sz="900" b="1" i="0" u="none" strike="noStrike" cap="none" dirty="0">
              <a:solidFill>
                <a:schemeClr val="lt1"/>
              </a:solidFill>
              <a:latin typeface="Arial"/>
              <a:ea typeface="Arial"/>
              <a:cs typeface="Arial"/>
              <a:sym typeface="Arial"/>
            </a:endParaRPr>
          </a:p>
        </p:txBody>
      </p:sp>
      <p:sp>
        <p:nvSpPr>
          <p:cNvPr id="499" name="Google Shape;499;p9"/>
          <p:cNvSpPr/>
          <p:nvPr/>
        </p:nvSpPr>
        <p:spPr>
          <a:xfrm>
            <a:off x="2476501" y="140926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00" name="Google Shape;500;p9"/>
          <p:cNvCxnSpPr/>
          <p:nvPr/>
        </p:nvCxnSpPr>
        <p:spPr>
          <a:xfrm rot="10800000">
            <a:off x="4001559" y="16024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1" name="Google Shape;501;p9"/>
          <p:cNvSpPr txBox="1"/>
          <p:nvPr/>
        </p:nvSpPr>
        <p:spPr>
          <a:xfrm>
            <a:off x="4021490" y="14867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02" name="Google Shape;502;p9"/>
          <p:cNvCxnSpPr/>
          <p:nvPr/>
        </p:nvCxnSpPr>
        <p:spPr>
          <a:xfrm rot="10800000">
            <a:off x="4001559" y="17739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3" name="Google Shape;503;p9"/>
          <p:cNvSpPr txBox="1"/>
          <p:nvPr/>
        </p:nvSpPr>
        <p:spPr>
          <a:xfrm>
            <a:off x="4021490" y="16582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06" name="Google Shape;506;p9"/>
          <p:cNvSpPr/>
          <p:nvPr/>
        </p:nvSpPr>
        <p:spPr>
          <a:xfrm>
            <a:off x="2476501" y="194266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07" name="Google Shape;507;p9"/>
          <p:cNvCxnSpPr/>
          <p:nvPr/>
        </p:nvCxnSpPr>
        <p:spPr>
          <a:xfrm rot="10800000">
            <a:off x="4001559" y="21358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08" name="Google Shape;508;p9"/>
          <p:cNvSpPr txBox="1"/>
          <p:nvPr/>
        </p:nvSpPr>
        <p:spPr>
          <a:xfrm>
            <a:off x="4021490" y="20201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09" name="Google Shape;509;p9"/>
          <p:cNvCxnSpPr/>
          <p:nvPr/>
        </p:nvCxnSpPr>
        <p:spPr>
          <a:xfrm rot="10800000">
            <a:off x="4001559" y="23073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0" name="Google Shape;510;p9"/>
          <p:cNvSpPr txBox="1"/>
          <p:nvPr/>
        </p:nvSpPr>
        <p:spPr>
          <a:xfrm>
            <a:off x="4021490" y="21916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13" name="Google Shape;513;p9"/>
          <p:cNvSpPr/>
          <p:nvPr/>
        </p:nvSpPr>
        <p:spPr>
          <a:xfrm>
            <a:off x="2476501" y="248241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14" name="Google Shape;514;p9"/>
          <p:cNvCxnSpPr/>
          <p:nvPr/>
        </p:nvCxnSpPr>
        <p:spPr>
          <a:xfrm rot="10800000">
            <a:off x="4001559" y="26756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5" name="Google Shape;515;p9"/>
          <p:cNvSpPr txBox="1"/>
          <p:nvPr/>
        </p:nvSpPr>
        <p:spPr>
          <a:xfrm>
            <a:off x="4021490" y="25599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16" name="Google Shape;516;p9"/>
          <p:cNvCxnSpPr/>
          <p:nvPr/>
        </p:nvCxnSpPr>
        <p:spPr>
          <a:xfrm rot="10800000">
            <a:off x="4001559" y="28470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17" name="Google Shape;517;p9"/>
          <p:cNvSpPr txBox="1"/>
          <p:nvPr/>
        </p:nvSpPr>
        <p:spPr>
          <a:xfrm>
            <a:off x="4021490" y="27313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sp>
        <p:nvSpPr>
          <p:cNvPr id="520" name="Google Shape;520;p9"/>
          <p:cNvSpPr/>
          <p:nvPr/>
        </p:nvSpPr>
        <p:spPr>
          <a:xfrm>
            <a:off x="2476501" y="3015818"/>
            <a:ext cx="4140200" cy="4626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cxnSp>
        <p:nvCxnSpPr>
          <p:cNvPr id="521" name="Google Shape;521;p9"/>
          <p:cNvCxnSpPr/>
          <p:nvPr/>
        </p:nvCxnSpPr>
        <p:spPr>
          <a:xfrm rot="10800000">
            <a:off x="4001559" y="3209031"/>
            <a:ext cx="932392" cy="0"/>
          </a:xfrm>
          <a:prstGeom prst="straightConnector1">
            <a:avLst/>
          </a:prstGeom>
          <a:noFill/>
          <a:ln w="19050" cap="flat" cmpd="sng">
            <a:solidFill>
              <a:srgbClr val="609EEC"/>
            </a:solidFill>
            <a:prstDash val="solid"/>
            <a:round/>
            <a:headEnd type="triangle" w="med" len="med"/>
            <a:tailEnd type="none" w="sm" len="sm"/>
          </a:ln>
        </p:spPr>
      </p:cxnSp>
      <p:sp>
        <p:nvSpPr>
          <p:cNvPr id="522" name="Google Shape;522;p9"/>
          <p:cNvSpPr txBox="1"/>
          <p:nvPr/>
        </p:nvSpPr>
        <p:spPr>
          <a:xfrm>
            <a:off x="4021490" y="309332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Live Events</a:t>
            </a:r>
            <a:endParaRPr sz="788" b="1" i="0" u="none" strike="noStrike" cap="none" dirty="0">
              <a:solidFill>
                <a:schemeClr val="lt1"/>
              </a:solidFill>
              <a:latin typeface="Arial"/>
              <a:ea typeface="Arial"/>
              <a:cs typeface="Arial"/>
              <a:sym typeface="Arial"/>
            </a:endParaRPr>
          </a:p>
        </p:txBody>
      </p:sp>
      <p:cxnSp>
        <p:nvCxnSpPr>
          <p:cNvPr id="523" name="Google Shape;523;p9"/>
          <p:cNvCxnSpPr/>
          <p:nvPr/>
        </p:nvCxnSpPr>
        <p:spPr>
          <a:xfrm rot="10800000">
            <a:off x="4001559" y="3380481"/>
            <a:ext cx="932392" cy="0"/>
          </a:xfrm>
          <a:prstGeom prst="straightConnector1">
            <a:avLst/>
          </a:prstGeom>
          <a:noFill/>
          <a:ln w="19050" cap="flat" cmpd="sng">
            <a:solidFill>
              <a:srgbClr val="609EEC"/>
            </a:solidFill>
            <a:prstDash val="solid"/>
            <a:round/>
            <a:headEnd type="triangle" w="med" len="med"/>
            <a:tailEnd type="none" w="sm" len="sm"/>
          </a:ln>
        </p:spPr>
      </p:cxnSp>
      <p:sp>
        <p:nvSpPr>
          <p:cNvPr id="524" name="Google Shape;524;p9"/>
          <p:cNvSpPr txBox="1"/>
          <p:nvPr/>
        </p:nvSpPr>
        <p:spPr>
          <a:xfrm>
            <a:off x="4021490" y="3264770"/>
            <a:ext cx="846754" cy="114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88" b="1" i="0" u="none" strike="noStrike" cap="none" dirty="0">
                <a:solidFill>
                  <a:schemeClr val="lt1"/>
                </a:solidFill>
                <a:latin typeface="Arial"/>
                <a:ea typeface="Arial"/>
                <a:cs typeface="Arial"/>
                <a:sym typeface="Arial"/>
              </a:rPr>
              <a:t>Analytics</a:t>
            </a:r>
            <a:endParaRPr sz="788" b="1" i="0" u="none" strike="noStrike" cap="none" dirty="0">
              <a:solidFill>
                <a:schemeClr val="lt1"/>
              </a:solidFill>
              <a:latin typeface="Arial"/>
              <a:ea typeface="Arial"/>
              <a:cs typeface="Arial"/>
              <a:sym typeface="Arial"/>
            </a:endParaRPr>
          </a:p>
        </p:txBody>
      </p:sp>
      <p:cxnSp>
        <p:nvCxnSpPr>
          <p:cNvPr id="525" name="Google Shape;525;p9"/>
          <p:cNvCxnSpPr>
            <a:stCxn id="487" idx="1"/>
          </p:cNvCxnSpPr>
          <p:nvPr/>
        </p:nvCxnSpPr>
        <p:spPr>
          <a:xfrm rot="10800000" flipH="1">
            <a:off x="1709208" y="1600825"/>
            <a:ext cx="754500" cy="420300"/>
          </a:xfrm>
          <a:prstGeom prst="straightConnector1">
            <a:avLst/>
          </a:prstGeom>
          <a:noFill/>
          <a:ln w="19050" cap="flat" cmpd="sng">
            <a:solidFill>
              <a:srgbClr val="609EEC"/>
            </a:solidFill>
            <a:prstDash val="solid"/>
            <a:round/>
            <a:headEnd type="none" w="sm" len="sm"/>
            <a:tailEnd type="triangle" w="med" len="med"/>
          </a:ln>
        </p:spPr>
      </p:cxnSp>
      <p:cxnSp>
        <p:nvCxnSpPr>
          <p:cNvPr id="526" name="Google Shape;526;p9"/>
          <p:cNvCxnSpPr>
            <a:stCxn id="487" idx="1"/>
          </p:cNvCxnSpPr>
          <p:nvPr/>
        </p:nvCxnSpPr>
        <p:spPr>
          <a:xfrm>
            <a:off x="1709208" y="2021125"/>
            <a:ext cx="764100" cy="56100"/>
          </a:xfrm>
          <a:prstGeom prst="straightConnector1">
            <a:avLst/>
          </a:prstGeom>
          <a:noFill/>
          <a:ln w="19050" cap="flat" cmpd="sng">
            <a:solidFill>
              <a:srgbClr val="609EEC"/>
            </a:solidFill>
            <a:prstDash val="solid"/>
            <a:round/>
            <a:headEnd type="none" w="sm" len="sm"/>
            <a:tailEnd type="triangle" w="med" len="med"/>
          </a:ln>
        </p:spPr>
      </p:cxnSp>
      <p:cxnSp>
        <p:nvCxnSpPr>
          <p:cNvPr id="527" name="Google Shape;527;p9"/>
          <p:cNvCxnSpPr/>
          <p:nvPr/>
        </p:nvCxnSpPr>
        <p:spPr>
          <a:xfrm rot="10800000">
            <a:off x="6616702" y="1565514"/>
            <a:ext cx="882648" cy="772048"/>
          </a:xfrm>
          <a:prstGeom prst="straightConnector1">
            <a:avLst/>
          </a:prstGeom>
          <a:noFill/>
          <a:ln w="19050" cap="flat" cmpd="sng">
            <a:solidFill>
              <a:srgbClr val="609EEC"/>
            </a:solidFill>
            <a:prstDash val="solid"/>
            <a:round/>
            <a:headEnd type="triangle" w="med" len="med"/>
            <a:tailEnd type="none" w="sm" len="sm"/>
          </a:ln>
        </p:spPr>
      </p:cxnSp>
      <p:grpSp>
        <p:nvGrpSpPr>
          <p:cNvPr id="528" name="Google Shape;528;p9"/>
          <p:cNvGrpSpPr/>
          <p:nvPr/>
        </p:nvGrpSpPr>
        <p:grpSpPr>
          <a:xfrm>
            <a:off x="7339543" y="2288364"/>
            <a:ext cx="897467" cy="690925"/>
            <a:chOff x="2281767" y="3321777"/>
            <a:chExt cx="897467" cy="690925"/>
          </a:xfrm>
        </p:grpSpPr>
        <p:sp>
          <p:nvSpPr>
            <p:cNvPr id="529" name="Google Shape;529;p9"/>
            <p:cNvSpPr/>
            <p:nvPr/>
          </p:nvSpPr>
          <p:spPr>
            <a:xfrm>
              <a:off x="2281767" y="3703162"/>
              <a:ext cx="897467" cy="3095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00" dirty="0">
                  <a:solidFill>
                    <a:schemeClr val="lt1"/>
                  </a:solidFill>
                </a:rPr>
                <a:t>Sink or Client App</a:t>
              </a:r>
              <a:endParaRPr sz="900" b="0" i="0" u="none" strike="noStrike" cap="none" dirty="0">
                <a:solidFill>
                  <a:schemeClr val="lt1"/>
                </a:solidFill>
                <a:latin typeface="Arial"/>
                <a:ea typeface="Arial"/>
                <a:cs typeface="Arial"/>
                <a:sym typeface="Arial"/>
              </a:endParaRPr>
            </a:p>
          </p:txBody>
        </p:sp>
        <p:pic>
          <p:nvPicPr>
            <p:cNvPr id="530" name="Google Shape;530;p9" descr="users.png"/>
            <p:cNvPicPr preferRelativeResize="0"/>
            <p:nvPr/>
          </p:nvPicPr>
          <p:blipFill rotWithShape="1">
            <a:blip r:embed="rId3">
              <a:alphaModFix/>
            </a:blip>
            <a:srcRect/>
            <a:stretch/>
          </p:blipFill>
          <p:spPr>
            <a:xfrm>
              <a:off x="2397783" y="3321777"/>
              <a:ext cx="669268" cy="369691"/>
            </a:xfrm>
            <a:prstGeom prst="rect">
              <a:avLst/>
            </a:prstGeom>
            <a:noFill/>
            <a:ln>
              <a:noFill/>
            </a:ln>
          </p:spPr>
        </p:pic>
      </p:grpSp>
      <p:cxnSp>
        <p:nvCxnSpPr>
          <p:cNvPr id="531" name="Google Shape;531;p9"/>
          <p:cNvCxnSpPr>
            <a:stCxn id="487" idx="1"/>
          </p:cNvCxnSpPr>
          <p:nvPr/>
        </p:nvCxnSpPr>
        <p:spPr>
          <a:xfrm>
            <a:off x="1709208" y="2021125"/>
            <a:ext cx="754500" cy="576900"/>
          </a:xfrm>
          <a:prstGeom prst="straightConnector1">
            <a:avLst/>
          </a:prstGeom>
          <a:noFill/>
          <a:ln w="19050" cap="flat" cmpd="sng">
            <a:solidFill>
              <a:srgbClr val="609EEC"/>
            </a:solidFill>
            <a:prstDash val="solid"/>
            <a:round/>
            <a:headEnd type="none" w="sm" len="sm"/>
            <a:tailEnd type="triangle" w="med" len="med"/>
          </a:ln>
        </p:spPr>
      </p:cxnSp>
      <p:cxnSp>
        <p:nvCxnSpPr>
          <p:cNvPr id="532" name="Google Shape;532;p9"/>
          <p:cNvCxnSpPr>
            <a:stCxn id="487" idx="1"/>
          </p:cNvCxnSpPr>
          <p:nvPr/>
        </p:nvCxnSpPr>
        <p:spPr>
          <a:xfrm>
            <a:off x="1709208" y="2021125"/>
            <a:ext cx="754500" cy="1088700"/>
          </a:xfrm>
          <a:prstGeom prst="straightConnector1">
            <a:avLst/>
          </a:prstGeom>
          <a:noFill/>
          <a:ln w="19050" cap="flat" cmpd="sng">
            <a:solidFill>
              <a:srgbClr val="609EEC"/>
            </a:solidFill>
            <a:prstDash val="solid"/>
            <a:round/>
            <a:headEnd type="none" w="sm" len="sm"/>
            <a:tailEnd type="triangle" w="med" len="med"/>
          </a:ln>
        </p:spPr>
      </p:cxnSp>
      <p:cxnSp>
        <p:nvCxnSpPr>
          <p:cNvPr id="533" name="Google Shape;533;p9"/>
          <p:cNvCxnSpPr>
            <a:stCxn id="491" idx="1"/>
          </p:cNvCxnSpPr>
          <p:nvPr/>
        </p:nvCxnSpPr>
        <p:spPr>
          <a:xfrm rot="10800000" flipH="1">
            <a:off x="1709208" y="1677675"/>
            <a:ext cx="754500" cy="883200"/>
          </a:xfrm>
          <a:prstGeom prst="straightConnector1">
            <a:avLst/>
          </a:prstGeom>
          <a:noFill/>
          <a:ln w="19050" cap="flat" cmpd="sng">
            <a:solidFill>
              <a:srgbClr val="609EEC"/>
            </a:solidFill>
            <a:prstDash val="solid"/>
            <a:round/>
            <a:headEnd type="none" w="sm" len="sm"/>
            <a:tailEnd type="triangle" w="med" len="med"/>
          </a:ln>
        </p:spPr>
      </p:cxnSp>
      <p:cxnSp>
        <p:nvCxnSpPr>
          <p:cNvPr id="534" name="Google Shape;534;p9"/>
          <p:cNvCxnSpPr>
            <a:stCxn id="491" idx="1"/>
            <a:endCxn id="506" idx="1"/>
          </p:cNvCxnSpPr>
          <p:nvPr/>
        </p:nvCxnSpPr>
        <p:spPr>
          <a:xfrm rot="10800000" flipH="1">
            <a:off x="1709208" y="2173875"/>
            <a:ext cx="767400" cy="387000"/>
          </a:xfrm>
          <a:prstGeom prst="straightConnector1">
            <a:avLst/>
          </a:prstGeom>
          <a:noFill/>
          <a:ln w="19050" cap="flat" cmpd="sng">
            <a:solidFill>
              <a:srgbClr val="609EEC"/>
            </a:solidFill>
            <a:prstDash val="solid"/>
            <a:round/>
            <a:headEnd type="none" w="sm" len="sm"/>
            <a:tailEnd type="triangle" w="med" len="med"/>
          </a:ln>
        </p:spPr>
      </p:cxnSp>
      <p:cxnSp>
        <p:nvCxnSpPr>
          <p:cNvPr id="535" name="Google Shape;535;p9"/>
          <p:cNvCxnSpPr>
            <a:stCxn id="491" idx="1"/>
            <a:endCxn id="513" idx="1"/>
          </p:cNvCxnSpPr>
          <p:nvPr/>
        </p:nvCxnSpPr>
        <p:spPr>
          <a:xfrm>
            <a:off x="1709208" y="2560875"/>
            <a:ext cx="767400" cy="153000"/>
          </a:xfrm>
          <a:prstGeom prst="straightConnector1">
            <a:avLst/>
          </a:prstGeom>
          <a:noFill/>
          <a:ln w="19050" cap="flat" cmpd="sng">
            <a:solidFill>
              <a:srgbClr val="609EEC"/>
            </a:solidFill>
            <a:prstDash val="solid"/>
            <a:round/>
            <a:headEnd type="none" w="sm" len="sm"/>
            <a:tailEnd type="triangle" w="med" len="med"/>
          </a:ln>
        </p:spPr>
      </p:cxnSp>
      <p:cxnSp>
        <p:nvCxnSpPr>
          <p:cNvPr id="536" name="Google Shape;536;p9"/>
          <p:cNvCxnSpPr>
            <a:stCxn id="491" idx="1"/>
          </p:cNvCxnSpPr>
          <p:nvPr/>
        </p:nvCxnSpPr>
        <p:spPr>
          <a:xfrm>
            <a:off x="1709208" y="2560875"/>
            <a:ext cx="754500" cy="610500"/>
          </a:xfrm>
          <a:prstGeom prst="straightConnector1">
            <a:avLst/>
          </a:prstGeom>
          <a:noFill/>
          <a:ln w="19050" cap="flat" cmpd="sng">
            <a:solidFill>
              <a:srgbClr val="609EEC"/>
            </a:solidFill>
            <a:prstDash val="solid"/>
            <a:round/>
            <a:headEnd type="none" w="sm" len="sm"/>
            <a:tailEnd type="triangle" w="med" len="med"/>
          </a:ln>
        </p:spPr>
      </p:cxnSp>
      <p:cxnSp>
        <p:nvCxnSpPr>
          <p:cNvPr id="537" name="Google Shape;537;p9"/>
          <p:cNvCxnSpPr>
            <a:stCxn id="494" idx="1"/>
          </p:cNvCxnSpPr>
          <p:nvPr/>
        </p:nvCxnSpPr>
        <p:spPr>
          <a:xfrm rot="10800000" flipH="1">
            <a:off x="1709208" y="1789825"/>
            <a:ext cx="764100" cy="1298100"/>
          </a:xfrm>
          <a:prstGeom prst="straightConnector1">
            <a:avLst/>
          </a:prstGeom>
          <a:noFill/>
          <a:ln w="19050" cap="flat" cmpd="sng">
            <a:solidFill>
              <a:srgbClr val="609EEC"/>
            </a:solidFill>
            <a:prstDash val="solid"/>
            <a:round/>
            <a:headEnd type="none" w="sm" len="sm"/>
            <a:tailEnd type="triangle" w="med" len="med"/>
          </a:ln>
        </p:spPr>
      </p:cxnSp>
      <p:cxnSp>
        <p:nvCxnSpPr>
          <p:cNvPr id="538" name="Google Shape;538;p9"/>
          <p:cNvCxnSpPr>
            <a:stCxn id="494" idx="1"/>
          </p:cNvCxnSpPr>
          <p:nvPr/>
        </p:nvCxnSpPr>
        <p:spPr>
          <a:xfrm rot="10800000" flipH="1">
            <a:off x="1709208" y="2812525"/>
            <a:ext cx="754500" cy="275400"/>
          </a:xfrm>
          <a:prstGeom prst="straightConnector1">
            <a:avLst/>
          </a:prstGeom>
          <a:noFill/>
          <a:ln w="19050" cap="flat" cmpd="sng">
            <a:solidFill>
              <a:srgbClr val="609EEC"/>
            </a:solidFill>
            <a:prstDash val="solid"/>
            <a:round/>
            <a:headEnd type="none" w="sm" len="sm"/>
            <a:tailEnd type="triangle" w="med" len="med"/>
          </a:ln>
        </p:spPr>
      </p:cxnSp>
      <p:cxnSp>
        <p:nvCxnSpPr>
          <p:cNvPr id="539" name="Google Shape;539;p9"/>
          <p:cNvCxnSpPr>
            <a:stCxn id="494" idx="1"/>
          </p:cNvCxnSpPr>
          <p:nvPr/>
        </p:nvCxnSpPr>
        <p:spPr>
          <a:xfrm rot="10800000" flipH="1">
            <a:off x="1709208" y="2313925"/>
            <a:ext cx="764100" cy="774000"/>
          </a:xfrm>
          <a:prstGeom prst="straightConnector1">
            <a:avLst/>
          </a:prstGeom>
          <a:noFill/>
          <a:ln w="19050" cap="flat" cmpd="sng">
            <a:solidFill>
              <a:srgbClr val="609EEC"/>
            </a:solidFill>
            <a:prstDash val="solid"/>
            <a:round/>
            <a:headEnd type="none" w="sm" len="sm"/>
            <a:tailEnd type="triangle" w="med" len="med"/>
          </a:ln>
        </p:spPr>
      </p:cxnSp>
      <p:cxnSp>
        <p:nvCxnSpPr>
          <p:cNvPr id="540" name="Google Shape;540;p9"/>
          <p:cNvCxnSpPr>
            <a:stCxn id="494" idx="1"/>
            <a:endCxn id="520" idx="1"/>
          </p:cNvCxnSpPr>
          <p:nvPr/>
        </p:nvCxnSpPr>
        <p:spPr>
          <a:xfrm>
            <a:off x="1709208" y="3087925"/>
            <a:ext cx="767400" cy="159300"/>
          </a:xfrm>
          <a:prstGeom prst="straightConnector1">
            <a:avLst/>
          </a:prstGeom>
          <a:noFill/>
          <a:ln w="19050" cap="flat" cmpd="sng">
            <a:solidFill>
              <a:srgbClr val="609EEC"/>
            </a:solidFill>
            <a:prstDash val="solid"/>
            <a:round/>
            <a:headEnd type="none" w="sm" len="sm"/>
            <a:tailEnd type="triangle" w="med" len="med"/>
          </a:ln>
        </p:spPr>
      </p:cxnSp>
      <p:cxnSp>
        <p:nvCxnSpPr>
          <p:cNvPr id="541" name="Google Shape;541;p9"/>
          <p:cNvCxnSpPr/>
          <p:nvPr/>
        </p:nvCxnSpPr>
        <p:spPr>
          <a:xfrm rot="10800000">
            <a:off x="6616702" y="1700249"/>
            <a:ext cx="838857" cy="712191"/>
          </a:xfrm>
          <a:prstGeom prst="straightConnector1">
            <a:avLst/>
          </a:prstGeom>
          <a:noFill/>
          <a:ln w="19050" cap="flat" cmpd="sng">
            <a:solidFill>
              <a:srgbClr val="609EEC"/>
            </a:solidFill>
            <a:prstDash val="solid"/>
            <a:round/>
            <a:headEnd type="triangle" w="med" len="med"/>
            <a:tailEnd type="none" w="sm" len="sm"/>
          </a:ln>
        </p:spPr>
      </p:cxnSp>
      <p:cxnSp>
        <p:nvCxnSpPr>
          <p:cNvPr id="542" name="Google Shape;542;p9"/>
          <p:cNvCxnSpPr/>
          <p:nvPr/>
        </p:nvCxnSpPr>
        <p:spPr>
          <a:xfrm rot="10800000">
            <a:off x="6616702" y="2106289"/>
            <a:ext cx="806448" cy="377324"/>
          </a:xfrm>
          <a:prstGeom prst="straightConnector1">
            <a:avLst/>
          </a:prstGeom>
          <a:noFill/>
          <a:ln w="19050" cap="flat" cmpd="sng">
            <a:solidFill>
              <a:srgbClr val="609EEC"/>
            </a:solidFill>
            <a:prstDash val="solid"/>
            <a:round/>
            <a:headEnd type="triangle" w="med" len="med"/>
            <a:tailEnd type="none" w="sm" len="sm"/>
          </a:ln>
        </p:spPr>
      </p:cxnSp>
      <p:cxnSp>
        <p:nvCxnSpPr>
          <p:cNvPr id="543" name="Google Shape;543;p9"/>
          <p:cNvCxnSpPr/>
          <p:nvPr/>
        </p:nvCxnSpPr>
        <p:spPr>
          <a:xfrm rot="10800000">
            <a:off x="6616702" y="2235954"/>
            <a:ext cx="786989" cy="323966"/>
          </a:xfrm>
          <a:prstGeom prst="straightConnector1">
            <a:avLst/>
          </a:prstGeom>
          <a:noFill/>
          <a:ln w="19050" cap="flat" cmpd="sng">
            <a:solidFill>
              <a:srgbClr val="609EEC"/>
            </a:solidFill>
            <a:prstDash val="solid"/>
            <a:round/>
            <a:headEnd type="triangle" w="med" len="med"/>
            <a:tailEnd type="none" w="sm" len="sm"/>
          </a:ln>
        </p:spPr>
      </p:cxnSp>
      <p:cxnSp>
        <p:nvCxnSpPr>
          <p:cNvPr id="544" name="Google Shape;544;p9"/>
          <p:cNvCxnSpPr/>
          <p:nvPr/>
        </p:nvCxnSpPr>
        <p:spPr>
          <a:xfrm flipH="1">
            <a:off x="6616702" y="2644271"/>
            <a:ext cx="786989" cy="7016"/>
          </a:xfrm>
          <a:prstGeom prst="straightConnector1">
            <a:avLst/>
          </a:prstGeom>
          <a:noFill/>
          <a:ln w="19050" cap="flat" cmpd="sng">
            <a:solidFill>
              <a:srgbClr val="609EEC"/>
            </a:solidFill>
            <a:prstDash val="solid"/>
            <a:round/>
            <a:headEnd type="triangle" w="med" len="med"/>
            <a:tailEnd type="none" w="sm" len="sm"/>
          </a:ln>
        </p:spPr>
      </p:cxnSp>
      <p:cxnSp>
        <p:nvCxnSpPr>
          <p:cNvPr id="545" name="Google Shape;545;p9"/>
          <p:cNvCxnSpPr/>
          <p:nvPr/>
        </p:nvCxnSpPr>
        <p:spPr>
          <a:xfrm flipH="1">
            <a:off x="6616702" y="2724912"/>
            <a:ext cx="793748" cy="50792"/>
          </a:xfrm>
          <a:prstGeom prst="straightConnector1">
            <a:avLst/>
          </a:prstGeom>
          <a:noFill/>
          <a:ln w="19050" cap="flat" cmpd="sng">
            <a:solidFill>
              <a:srgbClr val="609EEC"/>
            </a:solidFill>
            <a:prstDash val="solid"/>
            <a:round/>
            <a:headEnd type="triangle" w="med" len="med"/>
            <a:tailEnd type="none" w="sm" len="sm"/>
          </a:ln>
        </p:spPr>
      </p:cxnSp>
      <p:cxnSp>
        <p:nvCxnSpPr>
          <p:cNvPr id="546" name="Google Shape;546;p9"/>
          <p:cNvCxnSpPr/>
          <p:nvPr/>
        </p:nvCxnSpPr>
        <p:spPr>
          <a:xfrm flipH="1">
            <a:off x="6616702" y="2788412"/>
            <a:ext cx="819149" cy="396978"/>
          </a:xfrm>
          <a:prstGeom prst="straightConnector1">
            <a:avLst/>
          </a:prstGeom>
          <a:noFill/>
          <a:ln w="19050" cap="flat" cmpd="sng">
            <a:solidFill>
              <a:srgbClr val="609EEC"/>
            </a:solidFill>
            <a:prstDash val="solid"/>
            <a:round/>
            <a:headEnd type="triangle" w="med" len="med"/>
            <a:tailEnd type="none" w="sm" len="sm"/>
          </a:ln>
        </p:spPr>
      </p:cxnSp>
      <p:cxnSp>
        <p:nvCxnSpPr>
          <p:cNvPr id="547" name="Google Shape;547;p9"/>
          <p:cNvCxnSpPr/>
          <p:nvPr/>
        </p:nvCxnSpPr>
        <p:spPr>
          <a:xfrm flipH="1">
            <a:off x="6616702" y="2883662"/>
            <a:ext cx="869948" cy="433841"/>
          </a:xfrm>
          <a:prstGeom prst="straightConnector1">
            <a:avLst/>
          </a:prstGeom>
          <a:noFill/>
          <a:ln w="19050" cap="flat" cmpd="sng">
            <a:solidFill>
              <a:srgbClr val="609EEC"/>
            </a:solidFill>
            <a:prstDash val="solid"/>
            <a:round/>
            <a:headEnd type="triangle" w="med" len="med"/>
            <a:tailEnd type="none" w="sm" len="sm"/>
          </a:ln>
        </p:spPr>
      </p:cxnSp>
      <p:sp>
        <p:nvSpPr>
          <p:cNvPr id="548" name="Google Shape;548;p9"/>
          <p:cNvSpPr txBox="1">
            <a:spLocks noGrp="1"/>
          </p:cNvSpPr>
          <p:nvPr>
            <p:ph type="title"/>
          </p:nvPr>
        </p:nvSpPr>
        <p:spPr>
          <a:xfrm>
            <a:off x="227620" y="227621"/>
            <a:ext cx="8794885" cy="850502"/>
          </a:xfrm>
          <a:prstGeom prst="rect">
            <a:avLst/>
          </a:prstGeom>
          <a:noFill/>
          <a:ln>
            <a:noFill/>
          </a:ln>
        </p:spPr>
        <p:txBody>
          <a:bodyPr spcFirstLastPara="1" wrap="square" lIns="64000" tIns="36575" rIns="64000" bIns="36575" anchor="t" anchorCtr="0">
            <a:normAutofit/>
          </a:bodyPr>
          <a:lstStyle/>
          <a:p>
            <a:pPr marL="0" lvl="0" indent="0" algn="l" rtl="0">
              <a:lnSpc>
                <a:spcPct val="90000"/>
              </a:lnSpc>
              <a:spcBef>
                <a:spcPts val="0"/>
              </a:spcBef>
              <a:spcAft>
                <a:spcPts val="0"/>
              </a:spcAft>
              <a:buNone/>
            </a:pPr>
            <a:r>
              <a:rPr lang="en-US" dirty="0"/>
              <a:t>Architecture – Scale Ingest/Data/Compute/ML</a:t>
            </a:r>
            <a:endParaRPr dirty="0"/>
          </a:p>
        </p:txBody>
      </p:sp>
      <p:pic>
        <p:nvPicPr>
          <p:cNvPr id="65" name="Picture 64" descr="Text, icon&#10;&#10;Description automatically generated with medium confidence">
            <a:extLst>
              <a:ext uri="{FF2B5EF4-FFF2-40B4-BE49-F238E27FC236}">
                <a16:creationId xmlns:a16="http://schemas.microsoft.com/office/drawing/2014/main" id="{499E6938-3442-2446-B912-50619F3BAB32}"/>
              </a:ext>
            </a:extLst>
          </p:cNvPr>
          <p:cNvPicPr>
            <a:picLocks noChangeAspect="1"/>
          </p:cNvPicPr>
          <p:nvPr/>
        </p:nvPicPr>
        <p:blipFill>
          <a:blip r:embed="rId4"/>
          <a:stretch>
            <a:fillRect/>
          </a:stretch>
        </p:blipFill>
        <p:spPr>
          <a:xfrm>
            <a:off x="4021490" y="1112908"/>
            <a:ext cx="1053643" cy="216591"/>
          </a:xfrm>
          <a:prstGeom prst="rect">
            <a:avLst/>
          </a:prstGeom>
        </p:spPr>
      </p:pic>
      <p:grpSp>
        <p:nvGrpSpPr>
          <p:cNvPr id="75" name="Group 74">
            <a:extLst>
              <a:ext uri="{FF2B5EF4-FFF2-40B4-BE49-F238E27FC236}">
                <a16:creationId xmlns:a16="http://schemas.microsoft.com/office/drawing/2014/main" id="{CF65AFFA-CF79-8F41-B9DD-1914F04299CF}"/>
              </a:ext>
            </a:extLst>
          </p:cNvPr>
          <p:cNvGrpSpPr/>
          <p:nvPr/>
        </p:nvGrpSpPr>
        <p:grpSpPr>
          <a:xfrm>
            <a:off x="2599566" y="1475308"/>
            <a:ext cx="3552948" cy="400110"/>
            <a:chOff x="2721139" y="2789040"/>
            <a:chExt cx="3552948" cy="400110"/>
          </a:xfrm>
        </p:grpSpPr>
        <p:sp>
          <p:nvSpPr>
            <p:cNvPr id="76" name="TextBox 75">
              <a:extLst>
                <a:ext uri="{FF2B5EF4-FFF2-40B4-BE49-F238E27FC236}">
                  <a16:creationId xmlns:a16="http://schemas.microsoft.com/office/drawing/2014/main" id="{769F81B2-4B60-1743-9477-E6DB7861D0DD}"/>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77" name="TextBox 76">
              <a:extLst>
                <a:ext uri="{FF2B5EF4-FFF2-40B4-BE49-F238E27FC236}">
                  <a16:creationId xmlns:a16="http://schemas.microsoft.com/office/drawing/2014/main" id="{770B148B-38A2-7540-9358-93582D2EDD5F}"/>
                </a:ext>
              </a:extLst>
            </p:cNvPr>
            <p:cNvSpPr txBox="1"/>
            <p:nvPr/>
          </p:nvSpPr>
          <p:spPr>
            <a:xfrm>
              <a:off x="5076323" y="2789040"/>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84" name="Group 83">
            <a:extLst>
              <a:ext uri="{FF2B5EF4-FFF2-40B4-BE49-F238E27FC236}">
                <a16:creationId xmlns:a16="http://schemas.microsoft.com/office/drawing/2014/main" id="{DEFC8178-A4E1-CB40-8B67-7F1B5C0D7C67}"/>
              </a:ext>
            </a:extLst>
          </p:cNvPr>
          <p:cNvGrpSpPr/>
          <p:nvPr/>
        </p:nvGrpSpPr>
        <p:grpSpPr>
          <a:xfrm>
            <a:off x="2599566" y="1991325"/>
            <a:ext cx="3552948" cy="400110"/>
            <a:chOff x="2721139" y="2781783"/>
            <a:chExt cx="3552948" cy="400110"/>
          </a:xfrm>
        </p:grpSpPr>
        <p:sp>
          <p:nvSpPr>
            <p:cNvPr id="85" name="TextBox 84">
              <a:extLst>
                <a:ext uri="{FF2B5EF4-FFF2-40B4-BE49-F238E27FC236}">
                  <a16:creationId xmlns:a16="http://schemas.microsoft.com/office/drawing/2014/main" id="{C2DD4B2A-ADD6-F446-A456-CEF1D3E44A13}"/>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86" name="TextBox 85">
              <a:extLst>
                <a:ext uri="{FF2B5EF4-FFF2-40B4-BE49-F238E27FC236}">
                  <a16:creationId xmlns:a16="http://schemas.microsoft.com/office/drawing/2014/main" id="{34FB2E72-EBF1-3443-99C8-66950B4D0D9B}"/>
                </a:ext>
              </a:extLst>
            </p:cNvPr>
            <p:cNvSpPr txBox="1"/>
            <p:nvPr/>
          </p:nvSpPr>
          <p:spPr>
            <a:xfrm>
              <a:off x="5076323" y="2781783"/>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88" name="Group 87">
            <a:extLst>
              <a:ext uri="{FF2B5EF4-FFF2-40B4-BE49-F238E27FC236}">
                <a16:creationId xmlns:a16="http://schemas.microsoft.com/office/drawing/2014/main" id="{49F0A15B-53D7-7B4F-8568-08EAB078E166}"/>
              </a:ext>
            </a:extLst>
          </p:cNvPr>
          <p:cNvGrpSpPr/>
          <p:nvPr/>
        </p:nvGrpSpPr>
        <p:grpSpPr>
          <a:xfrm>
            <a:off x="2599566" y="2521337"/>
            <a:ext cx="3574719" cy="400110"/>
            <a:chOff x="2721139" y="2781783"/>
            <a:chExt cx="3574719" cy="400110"/>
          </a:xfrm>
        </p:grpSpPr>
        <p:sp>
          <p:nvSpPr>
            <p:cNvPr id="89" name="TextBox 88">
              <a:extLst>
                <a:ext uri="{FF2B5EF4-FFF2-40B4-BE49-F238E27FC236}">
                  <a16:creationId xmlns:a16="http://schemas.microsoft.com/office/drawing/2014/main" id="{E91DC2DC-F540-C245-AADA-296D81A85DF5}"/>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90" name="TextBox 89">
              <a:extLst>
                <a:ext uri="{FF2B5EF4-FFF2-40B4-BE49-F238E27FC236}">
                  <a16:creationId xmlns:a16="http://schemas.microsoft.com/office/drawing/2014/main" id="{D99ECBF2-52D5-9940-B290-E43075E1CB83}"/>
                </a:ext>
              </a:extLst>
            </p:cNvPr>
            <p:cNvSpPr txBox="1"/>
            <p:nvPr/>
          </p:nvSpPr>
          <p:spPr>
            <a:xfrm>
              <a:off x="5098094" y="2781783"/>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grpSp>
        <p:nvGrpSpPr>
          <p:cNvPr id="91" name="Group 90">
            <a:extLst>
              <a:ext uri="{FF2B5EF4-FFF2-40B4-BE49-F238E27FC236}">
                <a16:creationId xmlns:a16="http://schemas.microsoft.com/office/drawing/2014/main" id="{7CD1E1AC-25F5-1446-BF3E-6E1847DB0BA4}"/>
              </a:ext>
            </a:extLst>
          </p:cNvPr>
          <p:cNvGrpSpPr/>
          <p:nvPr/>
        </p:nvGrpSpPr>
        <p:grpSpPr>
          <a:xfrm>
            <a:off x="2599566" y="3042526"/>
            <a:ext cx="3690831" cy="400110"/>
            <a:chOff x="2721139" y="2789040"/>
            <a:chExt cx="3690831" cy="400110"/>
          </a:xfrm>
        </p:grpSpPr>
        <p:sp>
          <p:nvSpPr>
            <p:cNvPr id="92" name="TextBox 91">
              <a:extLst>
                <a:ext uri="{FF2B5EF4-FFF2-40B4-BE49-F238E27FC236}">
                  <a16:creationId xmlns:a16="http://schemas.microsoft.com/office/drawing/2014/main" id="{A9E15126-C69F-ED44-A16C-16C2DF091C8A}"/>
                </a:ext>
              </a:extLst>
            </p:cNvPr>
            <p:cNvSpPr txBox="1"/>
            <p:nvPr/>
          </p:nvSpPr>
          <p:spPr>
            <a:xfrm>
              <a:off x="2721139" y="2848689"/>
              <a:ext cx="1148071" cy="246221"/>
            </a:xfrm>
            <a:prstGeom prst="rect">
              <a:avLst/>
            </a:prstGeom>
            <a:noFill/>
          </p:spPr>
          <p:txBody>
            <a:bodyPr wrap="none" rtlCol="0">
              <a:spAutoFit/>
            </a:bodyPr>
            <a:lstStyle/>
            <a:p>
              <a:r>
                <a:rPr lang="en-US" sz="1000" dirty="0">
                  <a:solidFill>
                    <a:schemeClr val="bg1"/>
                  </a:solidFill>
                </a:rPr>
                <a:t>Streaming Ingest</a:t>
              </a:r>
            </a:p>
          </p:txBody>
        </p:sp>
        <p:sp>
          <p:nvSpPr>
            <p:cNvPr id="93" name="TextBox 92">
              <a:extLst>
                <a:ext uri="{FF2B5EF4-FFF2-40B4-BE49-F238E27FC236}">
                  <a16:creationId xmlns:a16="http://schemas.microsoft.com/office/drawing/2014/main" id="{4312C039-925C-DD43-B463-4A13CE2B4146}"/>
                </a:ext>
              </a:extLst>
            </p:cNvPr>
            <p:cNvSpPr txBox="1"/>
            <p:nvPr/>
          </p:nvSpPr>
          <p:spPr>
            <a:xfrm>
              <a:off x="5214206" y="2789040"/>
              <a:ext cx="1197764" cy="400110"/>
            </a:xfrm>
            <a:prstGeom prst="rect">
              <a:avLst/>
            </a:prstGeom>
            <a:noFill/>
          </p:spPr>
          <p:txBody>
            <a:bodyPr wrap="none" rtlCol="0">
              <a:spAutoFit/>
            </a:bodyPr>
            <a:lstStyle/>
            <a:p>
              <a:r>
                <a:rPr lang="en-US" sz="1000" dirty="0">
                  <a:solidFill>
                    <a:schemeClr val="bg1"/>
                  </a:solidFill>
                </a:rPr>
                <a:t>Queries, Logic &amp;</a:t>
              </a:r>
            </a:p>
            <a:p>
              <a:r>
                <a:rPr lang="en-US" sz="1000" dirty="0">
                  <a:solidFill>
                    <a:schemeClr val="bg1"/>
                  </a:solidFill>
                </a:rPr>
                <a:t>Machine Learning</a:t>
              </a:r>
            </a:p>
          </p:txBody>
        </p:sp>
      </p:grpSp>
      <p:sp>
        <p:nvSpPr>
          <p:cNvPr id="94" name="Google Shape;557;p10">
            <a:extLst>
              <a:ext uri="{FF2B5EF4-FFF2-40B4-BE49-F238E27FC236}">
                <a16:creationId xmlns:a16="http://schemas.microsoft.com/office/drawing/2014/main" id="{31D5ADD7-5BFB-D54A-AA03-D6A58D88ABF3}"/>
              </a:ext>
            </a:extLst>
          </p:cNvPr>
          <p:cNvSpPr txBox="1"/>
          <p:nvPr/>
        </p:nvSpPr>
        <p:spPr>
          <a:xfrm>
            <a:off x="580875" y="1581088"/>
            <a:ext cx="1066800" cy="139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lt1"/>
                </a:solidFill>
              </a:rPr>
              <a:t>Event Stream I</a:t>
            </a:r>
            <a:r>
              <a:rPr lang="en-US" sz="900" b="0" i="0" u="none" strike="noStrike" cap="none" dirty="0">
                <a:solidFill>
                  <a:schemeClr val="lt1"/>
                </a:solidFill>
                <a:latin typeface="Arial"/>
                <a:ea typeface="Arial"/>
                <a:cs typeface="Arial"/>
                <a:sym typeface="Arial"/>
              </a:rPr>
              <a:t>nput</a:t>
            </a:r>
            <a:endParaRPr dirty="0"/>
          </a:p>
        </p:txBody>
      </p:sp>
      <p:sp>
        <p:nvSpPr>
          <p:cNvPr id="70" name="Rounded Rectangular Callout 69">
            <a:extLst>
              <a:ext uri="{FF2B5EF4-FFF2-40B4-BE49-F238E27FC236}">
                <a16:creationId xmlns:a16="http://schemas.microsoft.com/office/drawing/2014/main" id="{CE84990C-B240-C54F-AE2D-D00058CA8EDB}"/>
              </a:ext>
            </a:extLst>
          </p:cNvPr>
          <p:cNvSpPr/>
          <p:nvPr/>
        </p:nvSpPr>
        <p:spPr>
          <a:xfrm>
            <a:off x="6448742" y="3531416"/>
            <a:ext cx="890801" cy="501236"/>
          </a:xfrm>
          <a:prstGeom prst="wedgeRoundRectCallout">
            <a:avLst>
              <a:gd name="adj1" fmla="val -74537"/>
              <a:gd name="adj2" fmla="val -75244"/>
              <a:gd name="adj3" fmla="val 16667"/>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accent1"/>
                </a:solidFill>
              </a:rPr>
              <a:t>MLOps</a:t>
            </a:r>
            <a:r>
              <a:rPr lang="en-US" sz="1100" dirty="0">
                <a:solidFill>
                  <a:schemeClr val="accent1"/>
                </a:solidFill>
              </a:rPr>
              <a:t> Runtimes</a:t>
            </a:r>
          </a:p>
        </p:txBody>
      </p:sp>
      <p:pic>
        <p:nvPicPr>
          <p:cNvPr id="71" name="Google Shape;708;p7" descr="A picture containing building, room, scene&#10;&#10;Description automatically generated">
            <a:extLst>
              <a:ext uri="{FF2B5EF4-FFF2-40B4-BE49-F238E27FC236}">
                <a16:creationId xmlns:a16="http://schemas.microsoft.com/office/drawing/2014/main" id="{AE553920-ED2A-9144-8055-D1102447E7B9}"/>
              </a:ext>
            </a:extLst>
          </p:cNvPr>
          <p:cNvPicPr preferRelativeResize="0"/>
          <p:nvPr/>
        </p:nvPicPr>
        <p:blipFill rotWithShape="1">
          <a:blip r:embed="rId5">
            <a:alphaModFix/>
          </a:blip>
          <a:srcRect/>
          <a:stretch/>
        </p:blipFill>
        <p:spPr>
          <a:xfrm>
            <a:off x="3811770" y="1642831"/>
            <a:ext cx="138749" cy="184999"/>
          </a:xfrm>
          <a:prstGeom prst="rect">
            <a:avLst/>
          </a:prstGeom>
          <a:noFill/>
          <a:ln>
            <a:noFill/>
          </a:ln>
        </p:spPr>
      </p:pic>
      <p:pic>
        <p:nvPicPr>
          <p:cNvPr id="72" name="Google Shape;708;p7" descr="A picture containing building, room, scene&#10;&#10;Description automatically generated">
            <a:extLst>
              <a:ext uri="{FF2B5EF4-FFF2-40B4-BE49-F238E27FC236}">
                <a16:creationId xmlns:a16="http://schemas.microsoft.com/office/drawing/2014/main" id="{5499C1D8-7668-9E41-A341-5E372BE8CC9C}"/>
              </a:ext>
            </a:extLst>
          </p:cNvPr>
          <p:cNvPicPr preferRelativeResize="0"/>
          <p:nvPr/>
        </p:nvPicPr>
        <p:blipFill rotWithShape="1">
          <a:blip r:embed="rId5">
            <a:alphaModFix/>
          </a:blip>
          <a:srcRect/>
          <a:stretch/>
        </p:blipFill>
        <p:spPr>
          <a:xfrm>
            <a:off x="3835367" y="2188172"/>
            <a:ext cx="138749" cy="184999"/>
          </a:xfrm>
          <a:prstGeom prst="rect">
            <a:avLst/>
          </a:prstGeom>
          <a:noFill/>
          <a:ln>
            <a:noFill/>
          </a:ln>
        </p:spPr>
      </p:pic>
      <p:pic>
        <p:nvPicPr>
          <p:cNvPr id="73" name="Google Shape;708;p7" descr="A picture containing building, room, scene&#10;&#10;Description automatically generated">
            <a:extLst>
              <a:ext uri="{FF2B5EF4-FFF2-40B4-BE49-F238E27FC236}">
                <a16:creationId xmlns:a16="http://schemas.microsoft.com/office/drawing/2014/main" id="{A67886C1-121B-2847-9A29-66957FC083E9}"/>
              </a:ext>
            </a:extLst>
          </p:cNvPr>
          <p:cNvPicPr preferRelativeResize="0"/>
          <p:nvPr/>
        </p:nvPicPr>
        <p:blipFill rotWithShape="1">
          <a:blip r:embed="rId5">
            <a:alphaModFix/>
          </a:blip>
          <a:srcRect/>
          <a:stretch/>
        </p:blipFill>
        <p:spPr>
          <a:xfrm>
            <a:off x="3826544" y="2717655"/>
            <a:ext cx="138749" cy="184999"/>
          </a:xfrm>
          <a:prstGeom prst="rect">
            <a:avLst/>
          </a:prstGeom>
          <a:noFill/>
          <a:ln>
            <a:noFill/>
          </a:ln>
        </p:spPr>
      </p:pic>
      <p:pic>
        <p:nvPicPr>
          <p:cNvPr id="74" name="Google Shape;708;p7" descr="A picture containing building, room, scene&#10;&#10;Description automatically generated">
            <a:extLst>
              <a:ext uri="{FF2B5EF4-FFF2-40B4-BE49-F238E27FC236}">
                <a16:creationId xmlns:a16="http://schemas.microsoft.com/office/drawing/2014/main" id="{8E9F0619-02BF-9949-83A3-77845A4C661B}"/>
              </a:ext>
            </a:extLst>
          </p:cNvPr>
          <p:cNvPicPr preferRelativeResize="0"/>
          <p:nvPr/>
        </p:nvPicPr>
        <p:blipFill rotWithShape="1">
          <a:blip r:embed="rId5">
            <a:alphaModFix/>
          </a:blip>
          <a:srcRect/>
          <a:stretch/>
        </p:blipFill>
        <p:spPr>
          <a:xfrm>
            <a:off x="3833277" y="3257513"/>
            <a:ext cx="138749" cy="184999"/>
          </a:xfrm>
          <a:prstGeom prst="rect">
            <a:avLst/>
          </a:prstGeom>
          <a:noFill/>
          <a:ln>
            <a:noFill/>
          </a:ln>
        </p:spPr>
      </p:pic>
      <p:sp>
        <p:nvSpPr>
          <p:cNvPr id="78" name="Content Placeholder 4">
            <a:extLst>
              <a:ext uri="{FF2B5EF4-FFF2-40B4-BE49-F238E27FC236}">
                <a16:creationId xmlns:a16="http://schemas.microsoft.com/office/drawing/2014/main" id="{ED7A8372-0ED6-F267-17BC-5737878C4DB6}"/>
              </a:ext>
            </a:extLst>
          </p:cNvPr>
          <p:cNvSpPr txBox="1">
            <a:spLocks/>
          </p:cNvSpPr>
          <p:nvPr/>
        </p:nvSpPr>
        <p:spPr>
          <a:xfrm>
            <a:off x="2283015" y="3682350"/>
            <a:ext cx="3869499" cy="1214262"/>
          </a:xfrm>
          <a:prstGeom prst="rect">
            <a:avLst/>
          </a:prstGeom>
        </p:spPr>
        <p:txBody>
          <a:bodyPr/>
          <a:lstStyle>
            <a:defPPr marR="0" lvl="0" algn="l" rtl="0">
              <a:lnSpc>
                <a:spcPct val="100000"/>
              </a:lnSpc>
              <a:spcBef>
                <a:spcPts val="0"/>
              </a:spcBef>
              <a:spcAft>
                <a:spcPts val="0"/>
              </a:spcAft>
            </a:defPPr>
            <a:lvl1pPr marL="230188" marR="0" lvl="0" indent="-222250" algn="l" defTabSz="914400" rtl="0" eaLnBrk="1" fontAlgn="auto" latinLnBrk="0" hangingPunct="1">
              <a:lnSpc>
                <a:spcPct val="140000"/>
              </a:lnSpc>
              <a:spcBef>
                <a:spcPts val="0"/>
              </a:spcBef>
              <a:spcAft>
                <a:spcPts val="0"/>
              </a:spcAft>
              <a:buClr>
                <a:schemeClr val="accent1"/>
              </a:buClr>
              <a:buSzPct val="80000"/>
              <a:buFont typeface="Arial"/>
              <a:buChar char="✦"/>
              <a:tabLst/>
              <a:defRPr lang="en-US" sz="1400" b="0" i="0" u="none" strike="noStrike" cap="none" baseline="0" dirty="0" smtClean="0">
                <a:solidFill>
                  <a:schemeClr val="tx2"/>
                </a:solidFill>
                <a:latin typeface="+mn-lt"/>
                <a:ea typeface="Arial"/>
                <a:cs typeface="Arial" panose="020B0604020202020204" pitchFamily="34" charset="0"/>
                <a:sym typeface="Arial"/>
              </a:defRPr>
            </a:lvl1pPr>
            <a:lvl2pPr marL="406400" marR="0" lvl="1"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tab pos="222250" algn="l"/>
              </a:tabLst>
              <a:defRPr sz="1400" b="0" i="0" u="none" strike="noStrike" cap="none">
                <a:solidFill>
                  <a:schemeClr val="tx2"/>
                </a:solidFill>
                <a:latin typeface="+mn-lt"/>
                <a:ea typeface="Arial"/>
                <a:cs typeface="Arial"/>
                <a:sym typeface="Arial"/>
              </a:defRPr>
            </a:lvl2pPr>
            <a:lvl3pPr marL="630238" marR="0" lvl="2" indent="-22383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3pPr>
            <a:lvl4pPr marL="806450" marR="0" lvl="3" indent="-176213"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sz="1400" b="0" i="0" u="none" strike="noStrike" cap="none">
                <a:solidFill>
                  <a:schemeClr val="tx2"/>
                </a:solidFill>
                <a:latin typeface="+mn-lt"/>
                <a:ea typeface="Arial"/>
                <a:cs typeface="Arial"/>
                <a:sym typeface="Arial"/>
              </a:defRPr>
            </a:lvl4pPr>
            <a:lvl5pPr marL="973138" marR="0" lvl="4" indent="-166688" algn="l" defTabSz="914400" rtl="0" eaLnBrk="1" fontAlgn="auto" latinLnBrk="0" hangingPunct="1">
              <a:lnSpc>
                <a:spcPct val="140000"/>
              </a:lnSpc>
              <a:spcBef>
                <a:spcPts val="0"/>
              </a:spcBef>
              <a:spcAft>
                <a:spcPts val="0"/>
              </a:spcAft>
              <a:buClrTx/>
              <a:buSzTx/>
              <a:buFont typeface="Arial"/>
              <a:buChar char="⁃"/>
              <a:tabLst/>
              <a:defRPr sz="1400" b="0" i="0" u="none" strike="noStrike" cap="none">
                <a:solidFill>
                  <a:schemeClr val="tx2"/>
                </a:solidFill>
                <a:latin typeface="+mn-lt"/>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Linear Scaling</a:t>
            </a:r>
          </a:p>
          <a:p>
            <a:r>
              <a:rPr lang="en-US" dirty="0"/>
              <a:t>Peer-to-Peer Architecture</a:t>
            </a:r>
          </a:p>
          <a:p>
            <a:r>
              <a:rPr lang="en-US" dirty="0"/>
              <a:t>Single Jar</a:t>
            </a:r>
          </a:p>
        </p:txBody>
      </p:sp>
    </p:spTree>
    <p:extLst>
      <p:ext uri="{BB962C8B-B14F-4D97-AF65-F5344CB8AC3E}">
        <p14:creationId xmlns:p14="http://schemas.microsoft.com/office/powerpoint/2010/main" val="3736334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
          <p:cNvSpPr txBox="1">
            <a:spLocks noGrp="1"/>
          </p:cNvSpPr>
          <p:nvPr>
            <p:ph type="title"/>
          </p:nvPr>
        </p:nvSpPr>
        <p:spPr>
          <a:xfrm>
            <a:off x="227621" y="227622"/>
            <a:ext cx="8688900" cy="360000"/>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124443"/>
              <a:buNone/>
            </a:pPr>
            <a:r>
              <a:rPr lang="en-US" dirty="0"/>
              <a:t>Machine Learning Inference</a:t>
            </a:r>
            <a:endParaRPr dirty="0"/>
          </a:p>
        </p:txBody>
      </p:sp>
      <p:sp>
        <p:nvSpPr>
          <p:cNvPr id="926" name="Google Shape;926;p6"/>
          <p:cNvSpPr/>
          <p:nvPr/>
        </p:nvSpPr>
        <p:spPr>
          <a:xfrm>
            <a:off x="4169955" y="3731330"/>
            <a:ext cx="1517100" cy="889800"/>
          </a:xfrm>
          <a:prstGeom prst="roundRect">
            <a:avLst>
              <a:gd name="adj" fmla="val 3318"/>
            </a:avLst>
          </a:prstGeom>
          <a:solidFill>
            <a:schemeClr val="accent1">
              <a:alpha val="2353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927" name="Google Shape;927;p6"/>
          <p:cNvSpPr/>
          <p:nvPr/>
        </p:nvSpPr>
        <p:spPr>
          <a:xfrm>
            <a:off x="4128355" y="1261611"/>
            <a:ext cx="3599100" cy="2271600"/>
          </a:xfrm>
          <a:prstGeom prst="roundRect">
            <a:avLst>
              <a:gd name="adj" fmla="val 3340"/>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30"/>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lt1"/>
                </a:solidFill>
                <a:latin typeface="Arial"/>
                <a:ea typeface="Arial"/>
                <a:cs typeface="Arial"/>
                <a:sym typeface="Arial"/>
              </a:rPr>
              <a:t>The Hazelcast Platform</a:t>
            </a:r>
            <a:endParaRPr sz="1400" b="0" i="0" u="none" strike="noStrike" cap="none">
              <a:solidFill>
                <a:srgbClr val="000000"/>
              </a:solidFill>
              <a:latin typeface="Arial"/>
              <a:ea typeface="Arial"/>
              <a:cs typeface="Arial"/>
              <a:sym typeface="Arial"/>
            </a:endParaRPr>
          </a:p>
        </p:txBody>
      </p:sp>
      <p:sp>
        <p:nvSpPr>
          <p:cNvPr id="928" name="Google Shape;928;p6"/>
          <p:cNvSpPr/>
          <p:nvPr/>
        </p:nvSpPr>
        <p:spPr>
          <a:xfrm>
            <a:off x="6211144" y="3893523"/>
            <a:ext cx="1257000" cy="5001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lt1"/>
                </a:solidFill>
                <a:latin typeface="Arial"/>
                <a:ea typeface="Arial"/>
                <a:cs typeface="Arial"/>
                <a:sym typeface="Arial"/>
              </a:rPr>
              <a:t>Clients </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lt1"/>
                </a:solidFill>
                <a:latin typeface="Arial"/>
                <a:ea typeface="Arial"/>
                <a:cs typeface="Arial"/>
                <a:sym typeface="Arial"/>
              </a:rPr>
              <a:t>(Microservices)</a:t>
            </a:r>
            <a:endParaRPr sz="1200" b="0" i="0" u="none" strike="noStrike" cap="none">
              <a:solidFill>
                <a:srgbClr val="000000"/>
              </a:solidFill>
              <a:latin typeface="Arial"/>
              <a:ea typeface="Arial"/>
              <a:cs typeface="Arial"/>
              <a:sym typeface="Arial"/>
            </a:endParaRPr>
          </a:p>
        </p:txBody>
      </p:sp>
      <p:grpSp>
        <p:nvGrpSpPr>
          <p:cNvPr id="929" name="Google Shape;929;p6"/>
          <p:cNvGrpSpPr/>
          <p:nvPr/>
        </p:nvGrpSpPr>
        <p:grpSpPr>
          <a:xfrm>
            <a:off x="6121973" y="1664692"/>
            <a:ext cx="1435500" cy="1662300"/>
            <a:chOff x="5454502" y="1520455"/>
            <a:chExt cx="1435500" cy="1662300"/>
          </a:xfrm>
        </p:grpSpPr>
        <p:sp>
          <p:nvSpPr>
            <p:cNvPr id="930" name="Google Shape;930;p6"/>
            <p:cNvSpPr/>
            <p:nvPr/>
          </p:nvSpPr>
          <p:spPr>
            <a:xfrm>
              <a:off x="5454502" y="1520455"/>
              <a:ext cx="1435500" cy="1662300"/>
            </a:xfrm>
            <a:prstGeom prst="roundRect">
              <a:avLst>
                <a:gd name="adj" fmla="val 3318"/>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In-Memory Storage</a:t>
              </a:r>
              <a:endParaRPr sz="1400" b="0" i="0" u="none" strike="noStrike" cap="none">
                <a:solidFill>
                  <a:schemeClr val="lt2"/>
                </a:solidFill>
                <a:latin typeface="Arial"/>
                <a:ea typeface="Arial"/>
                <a:cs typeface="Arial"/>
                <a:sym typeface="Arial"/>
              </a:endParaRPr>
            </a:p>
          </p:txBody>
        </p:sp>
        <p:grpSp>
          <p:nvGrpSpPr>
            <p:cNvPr id="931" name="Google Shape;931;p6"/>
            <p:cNvGrpSpPr/>
            <p:nvPr/>
          </p:nvGrpSpPr>
          <p:grpSpPr>
            <a:xfrm>
              <a:off x="5564710" y="1691841"/>
              <a:ext cx="1205467" cy="1177632"/>
              <a:chOff x="5318149" y="3170166"/>
              <a:chExt cx="1205467" cy="1177632"/>
            </a:xfrm>
          </p:grpSpPr>
          <p:grpSp>
            <p:nvGrpSpPr>
              <p:cNvPr id="932" name="Google Shape;932;p6"/>
              <p:cNvGrpSpPr/>
              <p:nvPr/>
            </p:nvGrpSpPr>
            <p:grpSpPr>
              <a:xfrm>
                <a:off x="5320975" y="3170166"/>
                <a:ext cx="563278" cy="562914"/>
                <a:chOff x="6578922" y="1484414"/>
                <a:chExt cx="464100" cy="463800"/>
              </a:xfrm>
            </p:grpSpPr>
            <p:sp>
              <p:nvSpPr>
                <p:cNvPr id="933" name="Google Shape;933;p6"/>
                <p:cNvSpPr/>
                <p:nvPr/>
              </p:nvSpPr>
              <p:spPr>
                <a:xfrm>
                  <a:off x="6578922" y="1484414"/>
                  <a:ext cx="464100" cy="4638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49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934" name="Google Shape;934;p6" descr="Background pattern&#10;&#10;Description automatically generated"/>
                <p:cNvPicPr preferRelativeResize="0"/>
                <p:nvPr/>
              </p:nvPicPr>
              <p:blipFill rotWithShape="1">
                <a:blip r:embed="rId3">
                  <a:alphaModFix/>
                </a:blip>
                <a:srcRect/>
                <a:stretch/>
              </p:blipFill>
              <p:spPr>
                <a:xfrm>
                  <a:off x="6641619" y="1539921"/>
                  <a:ext cx="352645" cy="352645"/>
                </a:xfrm>
                <a:prstGeom prst="rect">
                  <a:avLst/>
                </a:prstGeom>
                <a:noFill/>
                <a:ln>
                  <a:noFill/>
                </a:ln>
              </p:spPr>
            </p:pic>
          </p:grpSp>
          <p:grpSp>
            <p:nvGrpSpPr>
              <p:cNvPr id="935" name="Google Shape;935;p6"/>
              <p:cNvGrpSpPr/>
              <p:nvPr/>
            </p:nvGrpSpPr>
            <p:grpSpPr>
              <a:xfrm>
                <a:off x="5960338" y="3170166"/>
                <a:ext cx="563278" cy="562914"/>
                <a:chOff x="6578922" y="1484414"/>
                <a:chExt cx="464100" cy="463800"/>
              </a:xfrm>
            </p:grpSpPr>
            <p:sp>
              <p:nvSpPr>
                <p:cNvPr id="936" name="Google Shape;936;p6"/>
                <p:cNvSpPr/>
                <p:nvPr/>
              </p:nvSpPr>
              <p:spPr>
                <a:xfrm>
                  <a:off x="6578922" y="1484414"/>
                  <a:ext cx="464100" cy="4638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49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937" name="Google Shape;937;p6" descr="Background pattern&#10;&#10;Description automatically generated"/>
                <p:cNvPicPr preferRelativeResize="0"/>
                <p:nvPr/>
              </p:nvPicPr>
              <p:blipFill rotWithShape="1">
                <a:blip r:embed="rId3">
                  <a:alphaModFix/>
                </a:blip>
                <a:srcRect/>
                <a:stretch/>
              </p:blipFill>
              <p:spPr>
                <a:xfrm>
                  <a:off x="6641619" y="1539921"/>
                  <a:ext cx="352645" cy="352645"/>
                </a:xfrm>
                <a:prstGeom prst="rect">
                  <a:avLst/>
                </a:prstGeom>
                <a:noFill/>
                <a:ln>
                  <a:noFill/>
                </a:ln>
              </p:spPr>
            </p:pic>
          </p:grpSp>
          <p:grpSp>
            <p:nvGrpSpPr>
              <p:cNvPr id="938" name="Google Shape;938;p6"/>
              <p:cNvGrpSpPr/>
              <p:nvPr/>
            </p:nvGrpSpPr>
            <p:grpSpPr>
              <a:xfrm>
                <a:off x="5318149" y="3784884"/>
                <a:ext cx="563278" cy="562914"/>
                <a:chOff x="6578922" y="1484414"/>
                <a:chExt cx="464100" cy="463800"/>
              </a:xfrm>
            </p:grpSpPr>
            <p:sp>
              <p:nvSpPr>
                <p:cNvPr id="939" name="Google Shape;939;p6"/>
                <p:cNvSpPr/>
                <p:nvPr/>
              </p:nvSpPr>
              <p:spPr>
                <a:xfrm>
                  <a:off x="6578922" y="1484414"/>
                  <a:ext cx="464100" cy="4638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49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940" name="Google Shape;940;p6" descr="Background pattern&#10;&#10;Description automatically generated"/>
                <p:cNvPicPr preferRelativeResize="0"/>
                <p:nvPr/>
              </p:nvPicPr>
              <p:blipFill rotWithShape="1">
                <a:blip r:embed="rId3">
                  <a:alphaModFix/>
                </a:blip>
                <a:srcRect/>
                <a:stretch/>
              </p:blipFill>
              <p:spPr>
                <a:xfrm>
                  <a:off x="6641619" y="1539921"/>
                  <a:ext cx="352645" cy="352645"/>
                </a:xfrm>
                <a:prstGeom prst="rect">
                  <a:avLst/>
                </a:prstGeom>
                <a:noFill/>
                <a:ln>
                  <a:noFill/>
                </a:ln>
              </p:spPr>
            </p:pic>
          </p:grpSp>
          <p:grpSp>
            <p:nvGrpSpPr>
              <p:cNvPr id="941" name="Google Shape;941;p6"/>
              <p:cNvGrpSpPr/>
              <p:nvPr/>
            </p:nvGrpSpPr>
            <p:grpSpPr>
              <a:xfrm>
                <a:off x="5960338" y="3784884"/>
                <a:ext cx="563278" cy="562914"/>
                <a:chOff x="6578922" y="1484414"/>
                <a:chExt cx="464100" cy="463800"/>
              </a:xfrm>
            </p:grpSpPr>
            <p:sp>
              <p:nvSpPr>
                <p:cNvPr id="942" name="Google Shape;942;p6"/>
                <p:cNvSpPr/>
                <p:nvPr/>
              </p:nvSpPr>
              <p:spPr>
                <a:xfrm>
                  <a:off x="6578922" y="1484414"/>
                  <a:ext cx="464100" cy="46380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49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943" name="Google Shape;943;p6" descr="Background pattern&#10;&#10;Description automatically generated"/>
                <p:cNvPicPr preferRelativeResize="0"/>
                <p:nvPr/>
              </p:nvPicPr>
              <p:blipFill rotWithShape="1">
                <a:blip r:embed="rId3">
                  <a:alphaModFix/>
                </a:blip>
                <a:srcRect/>
                <a:stretch/>
              </p:blipFill>
              <p:spPr>
                <a:xfrm>
                  <a:off x="6641619" y="1539921"/>
                  <a:ext cx="352645" cy="352645"/>
                </a:xfrm>
                <a:prstGeom prst="rect">
                  <a:avLst/>
                </a:prstGeom>
                <a:noFill/>
                <a:ln>
                  <a:noFill/>
                </a:ln>
              </p:spPr>
            </p:pic>
          </p:grpSp>
        </p:grpSp>
      </p:grpSp>
      <p:sp>
        <p:nvSpPr>
          <p:cNvPr id="944" name="Google Shape;944;p6"/>
          <p:cNvSpPr/>
          <p:nvPr/>
        </p:nvSpPr>
        <p:spPr>
          <a:xfrm>
            <a:off x="4261653" y="2141615"/>
            <a:ext cx="1590000" cy="693300"/>
          </a:xfrm>
          <a:prstGeom prst="roundRect">
            <a:avLst>
              <a:gd name="adj" fmla="val 3318"/>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200" b="0" i="0" u="none" strike="noStrike" cap="none">
              <a:solidFill>
                <a:schemeClr val="lt2"/>
              </a:solidFill>
              <a:latin typeface="Arial"/>
              <a:ea typeface="Arial"/>
              <a:cs typeface="Arial"/>
              <a:sym typeface="Arial"/>
            </a:endParaRPr>
          </a:p>
        </p:txBody>
      </p:sp>
      <p:sp>
        <p:nvSpPr>
          <p:cNvPr id="945" name="Google Shape;945;p6"/>
          <p:cNvSpPr txBox="1"/>
          <p:nvPr/>
        </p:nvSpPr>
        <p:spPr>
          <a:xfrm>
            <a:off x="2432940" y="2538675"/>
            <a:ext cx="17157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0" i="0" u="none" strike="noStrike" cap="none">
                <a:solidFill>
                  <a:schemeClr val="lt1"/>
                </a:solidFill>
                <a:latin typeface="Arial"/>
                <a:ea typeface="Arial"/>
                <a:cs typeface="Arial"/>
                <a:sym typeface="Arial"/>
              </a:rPr>
              <a:t>Streaming events (transactions, etc.)</a:t>
            </a:r>
            <a:endParaRPr sz="1400" b="0" i="0" u="none" strike="noStrike" cap="none">
              <a:solidFill>
                <a:srgbClr val="000000"/>
              </a:solidFill>
              <a:latin typeface="Arial"/>
              <a:ea typeface="Arial"/>
              <a:cs typeface="Arial"/>
              <a:sym typeface="Arial"/>
            </a:endParaRPr>
          </a:p>
        </p:txBody>
      </p:sp>
      <p:cxnSp>
        <p:nvCxnSpPr>
          <p:cNvPr id="946" name="Google Shape;946;p6"/>
          <p:cNvCxnSpPr/>
          <p:nvPr/>
        </p:nvCxnSpPr>
        <p:spPr>
          <a:xfrm rot="10800000">
            <a:off x="6839671" y="3338823"/>
            <a:ext cx="0" cy="554700"/>
          </a:xfrm>
          <a:prstGeom prst="straightConnector1">
            <a:avLst/>
          </a:prstGeom>
          <a:noFill/>
          <a:ln w="28575" cap="flat" cmpd="sng">
            <a:solidFill>
              <a:schemeClr val="accent1"/>
            </a:solidFill>
            <a:prstDash val="solid"/>
            <a:round/>
            <a:headEnd type="triangle" w="med" len="med"/>
            <a:tailEnd type="triangle" w="med" len="med"/>
          </a:ln>
        </p:spPr>
      </p:cxnSp>
      <p:sp>
        <p:nvSpPr>
          <p:cNvPr id="947" name="Google Shape;947;p6"/>
          <p:cNvSpPr/>
          <p:nvPr/>
        </p:nvSpPr>
        <p:spPr>
          <a:xfrm>
            <a:off x="4334814" y="3848338"/>
            <a:ext cx="1517100" cy="821700"/>
          </a:xfrm>
          <a:prstGeom prst="roundRect">
            <a:avLst>
              <a:gd name="adj" fmla="val 3318"/>
            </a:avLst>
          </a:prstGeom>
          <a:solidFill>
            <a:schemeClr val="accent1">
              <a:alpha val="4863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948" name="Google Shape;948;p6"/>
          <p:cNvSpPr/>
          <p:nvPr/>
        </p:nvSpPr>
        <p:spPr>
          <a:xfrm>
            <a:off x="4518593" y="3969040"/>
            <a:ext cx="1599000" cy="821700"/>
          </a:xfrm>
          <a:prstGeom prst="roundRect">
            <a:avLst>
              <a:gd name="adj" fmla="val 3318"/>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a:ea typeface="Arial"/>
                <a:cs typeface="Arial"/>
                <a:sym typeface="Arial"/>
              </a:rPr>
              <a:t>Machine Learning Models</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a:ea typeface="Arial"/>
                <a:cs typeface="Arial"/>
                <a:sym typeface="Arial"/>
              </a:rPr>
              <a:t>(Python*, C++, etc.)</a:t>
            </a:r>
            <a:endParaRPr sz="1200" b="0" i="0" u="none" strike="noStrike" cap="none">
              <a:solidFill>
                <a:srgbClr val="000000"/>
              </a:solidFill>
              <a:latin typeface="Arial"/>
              <a:ea typeface="Arial"/>
              <a:cs typeface="Arial"/>
              <a:sym typeface="Arial"/>
            </a:endParaRPr>
          </a:p>
        </p:txBody>
      </p:sp>
      <p:cxnSp>
        <p:nvCxnSpPr>
          <p:cNvPr id="949" name="Google Shape;949;p6"/>
          <p:cNvCxnSpPr/>
          <p:nvPr/>
        </p:nvCxnSpPr>
        <p:spPr>
          <a:xfrm>
            <a:off x="4846053" y="2838236"/>
            <a:ext cx="0" cy="910500"/>
          </a:xfrm>
          <a:prstGeom prst="straightConnector1">
            <a:avLst/>
          </a:prstGeom>
          <a:noFill/>
          <a:ln w="28575" cap="flat" cmpd="sng">
            <a:solidFill>
              <a:schemeClr val="accent1"/>
            </a:solidFill>
            <a:prstDash val="solid"/>
            <a:round/>
            <a:headEnd type="triangle" w="med" len="med"/>
            <a:tailEnd type="triangle" w="med" len="med"/>
          </a:ln>
        </p:spPr>
      </p:cxnSp>
      <p:cxnSp>
        <p:nvCxnSpPr>
          <p:cNvPr id="950" name="Google Shape;950;p6"/>
          <p:cNvCxnSpPr/>
          <p:nvPr/>
        </p:nvCxnSpPr>
        <p:spPr>
          <a:xfrm>
            <a:off x="5234125" y="2845540"/>
            <a:ext cx="0" cy="1123500"/>
          </a:xfrm>
          <a:prstGeom prst="straightConnector1">
            <a:avLst/>
          </a:prstGeom>
          <a:noFill/>
          <a:ln w="28575" cap="flat" cmpd="sng">
            <a:solidFill>
              <a:schemeClr val="accent1"/>
            </a:solidFill>
            <a:prstDash val="solid"/>
            <a:round/>
            <a:headEnd type="triangle" w="med" len="med"/>
            <a:tailEnd type="triangle" w="med" len="med"/>
          </a:ln>
        </p:spPr>
      </p:cxnSp>
      <p:sp>
        <p:nvSpPr>
          <p:cNvPr id="951" name="Google Shape;951;p6"/>
          <p:cNvSpPr/>
          <p:nvPr/>
        </p:nvSpPr>
        <p:spPr>
          <a:xfrm>
            <a:off x="995206" y="2245830"/>
            <a:ext cx="1370400" cy="5001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solidFill>
                  <a:schemeClr val="lt1"/>
                </a:solidFill>
                <a:latin typeface="Arial"/>
                <a:ea typeface="Arial"/>
                <a:cs typeface="Arial"/>
                <a:sym typeface="Arial"/>
              </a:rPr>
              <a:t>Event Source</a:t>
            </a:r>
            <a:endParaRPr sz="13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solidFill>
                  <a:schemeClr val="lt1"/>
                </a:solidFill>
                <a:latin typeface="Arial"/>
                <a:ea typeface="Arial"/>
                <a:cs typeface="Arial"/>
                <a:sym typeface="Arial"/>
              </a:rPr>
              <a:t>(Kafka, IoT, etc.)</a:t>
            </a:r>
            <a:endParaRPr sz="1300" b="0" i="0" u="none" strike="noStrike" cap="none">
              <a:solidFill>
                <a:srgbClr val="000000"/>
              </a:solidFill>
              <a:latin typeface="Arial"/>
              <a:ea typeface="Arial"/>
              <a:cs typeface="Arial"/>
              <a:sym typeface="Arial"/>
            </a:endParaRPr>
          </a:p>
        </p:txBody>
      </p:sp>
      <p:cxnSp>
        <p:nvCxnSpPr>
          <p:cNvPr id="952" name="Google Shape;952;p6"/>
          <p:cNvCxnSpPr/>
          <p:nvPr/>
        </p:nvCxnSpPr>
        <p:spPr>
          <a:xfrm>
            <a:off x="2441702" y="2490780"/>
            <a:ext cx="1791600" cy="0"/>
          </a:xfrm>
          <a:prstGeom prst="straightConnector1">
            <a:avLst/>
          </a:prstGeom>
          <a:noFill/>
          <a:ln w="28575" cap="flat" cmpd="sng">
            <a:solidFill>
              <a:schemeClr val="accent1"/>
            </a:solidFill>
            <a:prstDash val="solid"/>
            <a:round/>
            <a:headEnd type="none" w="sm" len="sm"/>
            <a:tailEnd type="triangle" w="med" len="med"/>
          </a:ln>
        </p:spPr>
      </p:cxnSp>
      <p:cxnSp>
        <p:nvCxnSpPr>
          <p:cNvPr id="953" name="Google Shape;953;p6"/>
          <p:cNvCxnSpPr/>
          <p:nvPr/>
        </p:nvCxnSpPr>
        <p:spPr>
          <a:xfrm>
            <a:off x="5851764" y="2437739"/>
            <a:ext cx="265800" cy="0"/>
          </a:xfrm>
          <a:prstGeom prst="straightConnector1">
            <a:avLst/>
          </a:prstGeom>
          <a:noFill/>
          <a:ln w="28575" cap="flat" cmpd="sng">
            <a:solidFill>
              <a:schemeClr val="accent1"/>
            </a:solidFill>
            <a:prstDash val="solid"/>
            <a:round/>
            <a:headEnd type="none" w="sm" len="sm"/>
            <a:tailEnd type="triangle" w="med" len="med"/>
          </a:ln>
        </p:spPr>
      </p:cxnSp>
      <p:cxnSp>
        <p:nvCxnSpPr>
          <p:cNvPr id="954" name="Google Shape;954;p6"/>
          <p:cNvCxnSpPr/>
          <p:nvPr/>
        </p:nvCxnSpPr>
        <p:spPr>
          <a:xfrm>
            <a:off x="5030034" y="2843286"/>
            <a:ext cx="0" cy="990900"/>
          </a:xfrm>
          <a:prstGeom prst="straightConnector1">
            <a:avLst/>
          </a:prstGeom>
          <a:noFill/>
          <a:ln w="28575" cap="flat" cmpd="sng">
            <a:solidFill>
              <a:schemeClr val="accent1"/>
            </a:solidFill>
            <a:prstDash val="solid"/>
            <a:round/>
            <a:headEnd type="triangle" w="med" len="med"/>
            <a:tailEnd type="triangle" w="med" len="med"/>
          </a:ln>
        </p:spPr>
      </p:cxnSp>
      <p:sp>
        <p:nvSpPr>
          <p:cNvPr id="955" name="Google Shape;955;p6"/>
          <p:cNvSpPr txBox="1"/>
          <p:nvPr/>
        </p:nvSpPr>
        <p:spPr>
          <a:xfrm>
            <a:off x="4112471" y="2214625"/>
            <a:ext cx="1892100" cy="738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2"/>
                </a:solidFill>
                <a:latin typeface="Arial"/>
                <a:ea typeface="Arial"/>
                <a:cs typeface="Arial"/>
                <a:sym typeface="Arial"/>
              </a:rPr>
              <a:t>Stream Processing Pipeline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
          <p:cNvSpPr/>
          <p:nvPr/>
        </p:nvSpPr>
        <p:spPr>
          <a:xfrm>
            <a:off x="2712016" y="587710"/>
            <a:ext cx="5950800" cy="4235700"/>
          </a:xfrm>
          <a:prstGeom prst="roundRect">
            <a:avLst>
              <a:gd name="adj" fmla="val 2152"/>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630"/>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lt1"/>
                </a:solidFill>
                <a:latin typeface="Arial"/>
                <a:ea typeface="Arial"/>
                <a:cs typeface="Arial"/>
                <a:sym typeface="Arial"/>
              </a:rPr>
              <a:t>The Hazelcast Platform</a:t>
            </a:r>
            <a:endParaRPr sz="1400" b="0" i="0" u="none" strike="noStrike" cap="none">
              <a:solidFill>
                <a:srgbClr val="000000"/>
              </a:solidFill>
              <a:latin typeface="Arial"/>
              <a:ea typeface="Arial"/>
              <a:cs typeface="Arial"/>
              <a:sym typeface="Arial"/>
            </a:endParaRPr>
          </a:p>
        </p:txBody>
      </p:sp>
      <p:cxnSp>
        <p:nvCxnSpPr>
          <p:cNvPr id="962" name="Google Shape;962;p7"/>
          <p:cNvCxnSpPr/>
          <p:nvPr/>
        </p:nvCxnSpPr>
        <p:spPr>
          <a:xfrm rot="10800000" flipH="1">
            <a:off x="3844532" y="2007757"/>
            <a:ext cx="1242900" cy="1395900"/>
          </a:xfrm>
          <a:prstGeom prst="straightConnector1">
            <a:avLst/>
          </a:prstGeom>
          <a:noFill/>
          <a:ln w="25400" cap="flat" cmpd="sng">
            <a:solidFill>
              <a:schemeClr val="lt1"/>
            </a:solidFill>
            <a:prstDash val="solid"/>
            <a:round/>
            <a:headEnd type="none" w="sm" len="sm"/>
            <a:tailEnd type="triangle" w="med" len="med"/>
          </a:ln>
        </p:spPr>
      </p:cxnSp>
      <p:sp>
        <p:nvSpPr>
          <p:cNvPr id="963" name="Google Shape;963;p7"/>
          <p:cNvSpPr txBox="1"/>
          <p:nvPr/>
        </p:nvSpPr>
        <p:spPr>
          <a:xfrm rot="-3032087">
            <a:off x="3995060" y="3002369"/>
            <a:ext cx="323312" cy="132981"/>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64" name="Google Shape;964;p7"/>
          <p:cNvSpPr/>
          <p:nvPr/>
        </p:nvSpPr>
        <p:spPr>
          <a:xfrm rot="5400000">
            <a:off x="797149" y="1007718"/>
            <a:ext cx="616200" cy="1169400"/>
          </a:xfrm>
          <a:prstGeom prst="can">
            <a:avLst>
              <a:gd name="adj" fmla="val 25000"/>
            </a:avLst>
          </a:prstGeom>
          <a:solidFill>
            <a:srgbClr val="7F7F7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65" name="Google Shape;965;p7"/>
          <p:cNvSpPr txBox="1"/>
          <p:nvPr/>
        </p:nvSpPr>
        <p:spPr>
          <a:xfrm>
            <a:off x="597694" y="1284315"/>
            <a:ext cx="938100" cy="6162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1200" b="0" i="0" u="none" strike="noStrike" cap="none">
              <a:solidFill>
                <a:schemeClr val="lt1"/>
              </a:solidFill>
              <a:latin typeface="Arial"/>
              <a:ea typeface="Arial"/>
              <a:cs typeface="Arial"/>
              <a:sym typeface="Arial"/>
            </a:endParaRPr>
          </a:p>
        </p:txBody>
      </p:sp>
      <p:sp>
        <p:nvSpPr>
          <p:cNvPr id="966" name="Google Shape;966;p7"/>
          <p:cNvSpPr txBox="1"/>
          <p:nvPr/>
        </p:nvSpPr>
        <p:spPr>
          <a:xfrm>
            <a:off x="5643966" y="2764985"/>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cxnSp>
        <p:nvCxnSpPr>
          <p:cNvPr id="967" name="Google Shape;967;p7"/>
          <p:cNvCxnSpPr/>
          <p:nvPr/>
        </p:nvCxnSpPr>
        <p:spPr>
          <a:xfrm rot="10800000">
            <a:off x="1982759" y="1798853"/>
            <a:ext cx="1077300" cy="0"/>
          </a:xfrm>
          <a:prstGeom prst="straightConnector1">
            <a:avLst/>
          </a:prstGeom>
          <a:noFill/>
          <a:ln w="25400" cap="flat" cmpd="sng">
            <a:solidFill>
              <a:schemeClr val="lt1"/>
            </a:solidFill>
            <a:prstDash val="solid"/>
            <a:round/>
            <a:headEnd type="triangle" w="med" len="med"/>
            <a:tailEnd type="none" w="sm" len="sm"/>
          </a:ln>
        </p:spPr>
      </p:cxnSp>
      <p:cxnSp>
        <p:nvCxnSpPr>
          <p:cNvPr id="968" name="Google Shape;968;p7"/>
          <p:cNvCxnSpPr/>
          <p:nvPr/>
        </p:nvCxnSpPr>
        <p:spPr>
          <a:xfrm rot="10800000" flipH="1">
            <a:off x="3862371" y="1797953"/>
            <a:ext cx="1320600" cy="900"/>
          </a:xfrm>
          <a:prstGeom prst="straightConnector1">
            <a:avLst/>
          </a:prstGeom>
          <a:noFill/>
          <a:ln w="25400" cap="flat" cmpd="sng">
            <a:solidFill>
              <a:schemeClr val="lt1"/>
            </a:solidFill>
            <a:prstDash val="solid"/>
            <a:round/>
            <a:headEnd type="none" w="sm" len="sm"/>
            <a:tailEnd type="triangle" w="med" len="med"/>
          </a:ln>
        </p:spPr>
      </p:cxnSp>
      <p:cxnSp>
        <p:nvCxnSpPr>
          <p:cNvPr id="969" name="Google Shape;969;p7"/>
          <p:cNvCxnSpPr>
            <a:stCxn id="970" idx="3"/>
          </p:cNvCxnSpPr>
          <p:nvPr/>
        </p:nvCxnSpPr>
        <p:spPr>
          <a:xfrm>
            <a:off x="8532634" y="1779993"/>
            <a:ext cx="504000" cy="0"/>
          </a:xfrm>
          <a:prstGeom prst="straightConnector1">
            <a:avLst/>
          </a:prstGeom>
          <a:noFill/>
          <a:ln w="25400" cap="flat" cmpd="sng">
            <a:solidFill>
              <a:schemeClr val="lt1"/>
            </a:solidFill>
            <a:prstDash val="solid"/>
            <a:round/>
            <a:headEnd type="none" w="sm" len="sm"/>
            <a:tailEnd type="triangle" w="med" len="med"/>
          </a:ln>
        </p:spPr>
      </p:cxnSp>
      <p:cxnSp>
        <p:nvCxnSpPr>
          <p:cNvPr id="971" name="Google Shape;971;p7"/>
          <p:cNvCxnSpPr/>
          <p:nvPr/>
        </p:nvCxnSpPr>
        <p:spPr>
          <a:xfrm>
            <a:off x="6416713" y="1783430"/>
            <a:ext cx="1261500" cy="600"/>
          </a:xfrm>
          <a:prstGeom prst="straightConnector1">
            <a:avLst/>
          </a:prstGeom>
          <a:noFill/>
          <a:ln w="25400" cap="flat" cmpd="sng">
            <a:solidFill>
              <a:schemeClr val="lt1"/>
            </a:solidFill>
            <a:prstDash val="solid"/>
            <a:round/>
            <a:headEnd type="none" w="sm" len="sm"/>
            <a:tailEnd type="triangle" w="med" len="med"/>
          </a:ln>
        </p:spPr>
      </p:cxnSp>
      <p:sp>
        <p:nvSpPr>
          <p:cNvPr id="972" name="Google Shape;972;p7"/>
          <p:cNvSpPr txBox="1">
            <a:spLocks noGrp="1"/>
          </p:cNvSpPr>
          <p:nvPr>
            <p:ph type="title"/>
          </p:nvPr>
        </p:nvSpPr>
        <p:spPr>
          <a:xfrm>
            <a:off x="96110" y="122403"/>
            <a:ext cx="8688900" cy="360000"/>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62221"/>
              <a:buNone/>
            </a:pPr>
            <a:r>
              <a:rPr lang="en-US" dirty="0"/>
              <a:t>Python Models</a:t>
            </a:r>
            <a:endParaRPr dirty="0"/>
          </a:p>
        </p:txBody>
      </p:sp>
      <p:cxnSp>
        <p:nvCxnSpPr>
          <p:cNvPr id="973" name="Google Shape;973;p7"/>
          <p:cNvCxnSpPr>
            <a:endCxn id="974" idx="1"/>
          </p:cNvCxnSpPr>
          <p:nvPr/>
        </p:nvCxnSpPr>
        <p:spPr>
          <a:xfrm rot="-5400000" flipH="1">
            <a:off x="1834781" y="2408737"/>
            <a:ext cx="1837200" cy="617700"/>
          </a:xfrm>
          <a:prstGeom prst="bentConnector2">
            <a:avLst/>
          </a:prstGeom>
          <a:noFill/>
          <a:ln w="25400" cap="flat" cmpd="sng">
            <a:solidFill>
              <a:schemeClr val="lt1"/>
            </a:solidFill>
            <a:prstDash val="solid"/>
            <a:round/>
            <a:headEnd type="none" w="sm" len="sm"/>
            <a:tailEnd type="triangle" w="med" len="med"/>
          </a:ln>
        </p:spPr>
      </p:cxnSp>
      <p:cxnSp>
        <p:nvCxnSpPr>
          <p:cNvPr id="975" name="Google Shape;975;p7"/>
          <p:cNvCxnSpPr/>
          <p:nvPr/>
        </p:nvCxnSpPr>
        <p:spPr>
          <a:xfrm>
            <a:off x="3890219" y="2072808"/>
            <a:ext cx="1182600" cy="1280700"/>
          </a:xfrm>
          <a:prstGeom prst="straightConnector1">
            <a:avLst/>
          </a:prstGeom>
          <a:noFill/>
          <a:ln w="25400" cap="flat" cmpd="sng">
            <a:solidFill>
              <a:schemeClr val="lt1"/>
            </a:solidFill>
            <a:prstDash val="solid"/>
            <a:round/>
            <a:headEnd type="none" w="sm" len="sm"/>
            <a:tailEnd type="triangle" w="med" len="med"/>
          </a:ln>
        </p:spPr>
      </p:cxnSp>
      <p:cxnSp>
        <p:nvCxnSpPr>
          <p:cNvPr id="976" name="Google Shape;976;p7"/>
          <p:cNvCxnSpPr/>
          <p:nvPr/>
        </p:nvCxnSpPr>
        <p:spPr>
          <a:xfrm>
            <a:off x="3847378" y="3638079"/>
            <a:ext cx="1333200" cy="9300"/>
          </a:xfrm>
          <a:prstGeom prst="straightConnector1">
            <a:avLst/>
          </a:prstGeom>
          <a:noFill/>
          <a:ln w="25400" cap="flat" cmpd="sng">
            <a:solidFill>
              <a:schemeClr val="lt1"/>
            </a:solidFill>
            <a:prstDash val="solid"/>
            <a:round/>
            <a:headEnd type="none" w="sm" len="sm"/>
            <a:tailEnd type="triangle" w="med" len="med"/>
          </a:ln>
        </p:spPr>
      </p:cxnSp>
      <p:cxnSp>
        <p:nvCxnSpPr>
          <p:cNvPr id="977" name="Google Shape;977;p7"/>
          <p:cNvCxnSpPr/>
          <p:nvPr/>
        </p:nvCxnSpPr>
        <p:spPr>
          <a:xfrm>
            <a:off x="1058255" y="3582890"/>
            <a:ext cx="233100" cy="0"/>
          </a:xfrm>
          <a:prstGeom prst="straightConnector1">
            <a:avLst/>
          </a:prstGeom>
          <a:noFill/>
          <a:ln w="28575" cap="flat" cmpd="sng">
            <a:solidFill>
              <a:schemeClr val="accent4"/>
            </a:solidFill>
            <a:prstDash val="solid"/>
            <a:round/>
            <a:headEnd type="none" w="sm" len="sm"/>
            <a:tailEnd type="triangle" w="med" len="med"/>
          </a:ln>
        </p:spPr>
      </p:cxnSp>
      <p:cxnSp>
        <p:nvCxnSpPr>
          <p:cNvPr id="978" name="Google Shape;978;p7"/>
          <p:cNvCxnSpPr/>
          <p:nvPr/>
        </p:nvCxnSpPr>
        <p:spPr>
          <a:xfrm rot="10800000" flipH="1">
            <a:off x="1852664" y="3171513"/>
            <a:ext cx="2997900" cy="287700"/>
          </a:xfrm>
          <a:prstGeom prst="bentConnector2">
            <a:avLst/>
          </a:prstGeom>
          <a:noFill/>
          <a:ln w="28575" cap="flat" cmpd="sng">
            <a:solidFill>
              <a:schemeClr val="accent4"/>
            </a:solidFill>
            <a:prstDash val="solid"/>
            <a:round/>
            <a:headEnd type="none" w="sm" len="sm"/>
            <a:tailEnd type="none" w="sm" len="sm"/>
          </a:ln>
        </p:spPr>
      </p:cxnSp>
      <p:sp>
        <p:nvSpPr>
          <p:cNvPr id="979" name="Google Shape;979;p7"/>
          <p:cNvSpPr txBox="1"/>
          <p:nvPr/>
        </p:nvSpPr>
        <p:spPr>
          <a:xfrm>
            <a:off x="6850323" y="1727868"/>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cxnSp>
        <p:nvCxnSpPr>
          <p:cNvPr id="980" name="Google Shape;980;p7"/>
          <p:cNvCxnSpPr/>
          <p:nvPr/>
        </p:nvCxnSpPr>
        <p:spPr>
          <a:xfrm>
            <a:off x="8551943" y="3677775"/>
            <a:ext cx="461700" cy="0"/>
          </a:xfrm>
          <a:prstGeom prst="straightConnector1">
            <a:avLst/>
          </a:prstGeom>
          <a:noFill/>
          <a:ln w="25400" cap="flat" cmpd="sng">
            <a:solidFill>
              <a:schemeClr val="lt1"/>
            </a:solidFill>
            <a:prstDash val="solid"/>
            <a:round/>
            <a:headEnd type="none" w="sm" len="sm"/>
            <a:tailEnd type="triangle" w="med" len="med"/>
          </a:ln>
        </p:spPr>
      </p:cxnSp>
      <p:cxnSp>
        <p:nvCxnSpPr>
          <p:cNvPr id="981" name="Google Shape;981;p7"/>
          <p:cNvCxnSpPr>
            <a:endCxn id="982" idx="1"/>
          </p:cNvCxnSpPr>
          <p:nvPr/>
        </p:nvCxnSpPr>
        <p:spPr>
          <a:xfrm>
            <a:off x="6432749" y="3666440"/>
            <a:ext cx="1277700" cy="0"/>
          </a:xfrm>
          <a:prstGeom prst="straightConnector1">
            <a:avLst/>
          </a:prstGeom>
          <a:noFill/>
          <a:ln w="25400" cap="flat" cmpd="sng">
            <a:solidFill>
              <a:schemeClr val="lt1"/>
            </a:solidFill>
            <a:prstDash val="solid"/>
            <a:round/>
            <a:headEnd type="none" w="sm" len="sm"/>
            <a:tailEnd type="triangle" w="med" len="med"/>
          </a:ln>
        </p:spPr>
      </p:cxnSp>
      <p:sp>
        <p:nvSpPr>
          <p:cNvPr id="983" name="Google Shape;983;p7"/>
          <p:cNvSpPr txBox="1"/>
          <p:nvPr/>
        </p:nvSpPr>
        <p:spPr>
          <a:xfrm>
            <a:off x="6850323" y="3601863"/>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84" name="Google Shape;984;p7"/>
          <p:cNvSpPr/>
          <p:nvPr/>
        </p:nvSpPr>
        <p:spPr>
          <a:xfrm>
            <a:off x="2920448" y="2631127"/>
            <a:ext cx="1130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accent4"/>
                </a:solidFill>
                <a:latin typeface="Arial"/>
                <a:ea typeface="Arial"/>
                <a:cs typeface="Arial"/>
                <a:sym typeface="Arial"/>
              </a:rPr>
              <a:t>Python Code</a:t>
            </a:r>
            <a:endParaRPr sz="1200" b="0" i="0" u="none" strike="noStrike" cap="none">
              <a:solidFill>
                <a:schemeClr val="accent4"/>
              </a:solidFill>
              <a:latin typeface="Arial"/>
              <a:ea typeface="Arial"/>
              <a:cs typeface="Arial"/>
              <a:sym typeface="Arial"/>
            </a:endParaRPr>
          </a:p>
        </p:txBody>
      </p:sp>
      <p:cxnSp>
        <p:nvCxnSpPr>
          <p:cNvPr id="985" name="Google Shape;985;p7"/>
          <p:cNvCxnSpPr/>
          <p:nvPr/>
        </p:nvCxnSpPr>
        <p:spPr>
          <a:xfrm rot="10800000" flipH="1">
            <a:off x="6428922" y="1975738"/>
            <a:ext cx="1181400" cy="1338000"/>
          </a:xfrm>
          <a:prstGeom prst="straightConnector1">
            <a:avLst/>
          </a:prstGeom>
          <a:noFill/>
          <a:ln w="25400" cap="flat" cmpd="sng">
            <a:solidFill>
              <a:schemeClr val="lt1"/>
            </a:solidFill>
            <a:prstDash val="solid"/>
            <a:round/>
            <a:headEnd type="none" w="sm" len="sm"/>
            <a:tailEnd type="triangle" w="med" len="med"/>
          </a:ln>
        </p:spPr>
      </p:cxnSp>
      <p:cxnSp>
        <p:nvCxnSpPr>
          <p:cNvPr id="986" name="Google Shape;986;p7"/>
          <p:cNvCxnSpPr/>
          <p:nvPr/>
        </p:nvCxnSpPr>
        <p:spPr>
          <a:xfrm>
            <a:off x="6415439" y="2065121"/>
            <a:ext cx="1168500" cy="1260300"/>
          </a:xfrm>
          <a:prstGeom prst="straightConnector1">
            <a:avLst/>
          </a:prstGeom>
          <a:noFill/>
          <a:ln w="25400" cap="flat" cmpd="sng">
            <a:solidFill>
              <a:schemeClr val="lt1"/>
            </a:solidFill>
            <a:prstDash val="solid"/>
            <a:round/>
            <a:headEnd type="none" w="sm" len="sm"/>
            <a:tailEnd type="triangle" w="med" len="med"/>
          </a:ln>
        </p:spPr>
      </p:cxnSp>
      <p:sp>
        <p:nvSpPr>
          <p:cNvPr id="987" name="Google Shape;987;p7"/>
          <p:cNvSpPr txBox="1"/>
          <p:nvPr/>
        </p:nvSpPr>
        <p:spPr>
          <a:xfrm rot="2964268">
            <a:off x="4003886" y="2289208"/>
            <a:ext cx="323183" cy="132761"/>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88" name="Google Shape;988;p7"/>
          <p:cNvSpPr txBox="1"/>
          <p:nvPr/>
        </p:nvSpPr>
        <p:spPr>
          <a:xfrm>
            <a:off x="4336862" y="1722210"/>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89" name="Google Shape;989;p7"/>
          <p:cNvSpPr txBox="1"/>
          <p:nvPr/>
        </p:nvSpPr>
        <p:spPr>
          <a:xfrm>
            <a:off x="4336862" y="3575105"/>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90" name="Google Shape;990;p7"/>
          <p:cNvSpPr txBox="1"/>
          <p:nvPr/>
        </p:nvSpPr>
        <p:spPr>
          <a:xfrm>
            <a:off x="3809136" y="1473778"/>
            <a:ext cx="1480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Transform Tasks</a:t>
            </a:r>
            <a:endParaRPr sz="1200" b="0" i="0" u="none" strike="noStrike" cap="none">
              <a:solidFill>
                <a:schemeClr val="lt1"/>
              </a:solidFill>
              <a:latin typeface="Arial"/>
              <a:ea typeface="Arial"/>
              <a:cs typeface="Arial"/>
              <a:sym typeface="Arial"/>
            </a:endParaRPr>
          </a:p>
        </p:txBody>
      </p:sp>
      <p:sp>
        <p:nvSpPr>
          <p:cNvPr id="991" name="Google Shape;991;p7"/>
          <p:cNvSpPr txBox="1"/>
          <p:nvPr/>
        </p:nvSpPr>
        <p:spPr>
          <a:xfrm>
            <a:off x="3327665" y="3193510"/>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92" name="Google Shape;992;p7"/>
          <p:cNvSpPr txBox="1"/>
          <p:nvPr/>
        </p:nvSpPr>
        <p:spPr>
          <a:xfrm>
            <a:off x="7962446" y="3220545"/>
            <a:ext cx="323100" cy="132900"/>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93" name="Google Shape;993;p7"/>
          <p:cNvSpPr txBox="1"/>
          <p:nvPr/>
        </p:nvSpPr>
        <p:spPr>
          <a:xfrm rot="-2989192">
            <a:off x="6533755" y="2960400"/>
            <a:ext cx="323159" cy="133058"/>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994" name="Google Shape;994;p7"/>
          <p:cNvSpPr txBox="1"/>
          <p:nvPr/>
        </p:nvSpPr>
        <p:spPr>
          <a:xfrm rot="2943851">
            <a:off x="6538067" y="2317680"/>
            <a:ext cx="323254" cy="132926"/>
          </a:xfrm>
          <a:prstGeom prst="rect">
            <a:avLst/>
          </a:prstGeom>
          <a:solidFill>
            <a:schemeClr val="dk1"/>
          </a:solidFill>
          <a:ln>
            <a:noFill/>
          </a:ln>
        </p:spPr>
        <p:txBody>
          <a:bodyPr spcFirstLastPara="1" wrap="square" lIns="45700" tIns="45700" rIns="45700" bIns="45700" anchor="ctr" anchorCtr="0">
            <a:spAutoFit/>
          </a:bodyPr>
          <a:lstStyle/>
          <a:p>
            <a:pPr marL="0" marR="0" lvl="0" indent="0" algn="ctr" rtl="0">
              <a:lnSpc>
                <a:spcPct val="22222"/>
              </a:lnSpc>
              <a:spcBef>
                <a:spcPts val="0"/>
              </a:spcBef>
              <a:spcAft>
                <a:spcPts val="0"/>
              </a:spcAft>
              <a:buClr>
                <a:srgbClr val="000000"/>
              </a:buClr>
              <a:buSzPts val="1800"/>
              <a:buFont typeface="Arial"/>
              <a:buNone/>
            </a:pPr>
            <a:r>
              <a:rPr lang="en-US" sz="1200" b="0" i="0" u="none" strike="noStrike" cap="none">
                <a:solidFill>
                  <a:schemeClr val="lt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cxnSp>
        <p:nvCxnSpPr>
          <p:cNvPr id="995" name="Google Shape;995;p7"/>
          <p:cNvCxnSpPr/>
          <p:nvPr/>
        </p:nvCxnSpPr>
        <p:spPr>
          <a:xfrm rot="-5400000">
            <a:off x="4572550" y="2723030"/>
            <a:ext cx="856800" cy="317400"/>
          </a:xfrm>
          <a:prstGeom prst="bentConnector3">
            <a:avLst>
              <a:gd name="adj1" fmla="val 99656"/>
            </a:avLst>
          </a:prstGeom>
          <a:noFill/>
          <a:ln w="28575" cap="flat" cmpd="sng">
            <a:solidFill>
              <a:schemeClr val="accent4"/>
            </a:solidFill>
            <a:prstDash val="solid"/>
            <a:round/>
            <a:headEnd type="none" w="sm" len="sm"/>
            <a:tailEnd type="triangle" w="med" len="med"/>
          </a:ln>
        </p:spPr>
      </p:cxnSp>
      <p:cxnSp>
        <p:nvCxnSpPr>
          <p:cNvPr id="996" name="Google Shape;996;p7"/>
          <p:cNvCxnSpPr/>
          <p:nvPr/>
        </p:nvCxnSpPr>
        <p:spPr>
          <a:xfrm rot="-5400000" flipH="1">
            <a:off x="4507073" y="3642426"/>
            <a:ext cx="971400" cy="294600"/>
          </a:xfrm>
          <a:prstGeom prst="bentConnector3">
            <a:avLst>
              <a:gd name="adj1" fmla="val 100476"/>
            </a:avLst>
          </a:prstGeom>
          <a:noFill/>
          <a:ln w="28575" cap="flat" cmpd="sng">
            <a:solidFill>
              <a:schemeClr val="accent4"/>
            </a:solidFill>
            <a:prstDash val="solid"/>
            <a:round/>
            <a:headEnd type="none" w="sm" len="sm"/>
            <a:tailEnd type="triangle" w="med" len="med"/>
          </a:ln>
        </p:spPr>
      </p:cxnSp>
      <p:sp>
        <p:nvSpPr>
          <p:cNvPr id="997" name="Google Shape;997;p7"/>
          <p:cNvSpPr/>
          <p:nvPr/>
        </p:nvSpPr>
        <p:spPr>
          <a:xfrm rot="5400000">
            <a:off x="1017207" y="1209662"/>
            <a:ext cx="616200" cy="1169400"/>
          </a:xfrm>
          <a:prstGeom prst="can">
            <a:avLst>
              <a:gd name="adj" fmla="val 25000"/>
            </a:avLst>
          </a:prstGeom>
          <a:solidFill>
            <a:srgbClr val="7F7F7F"/>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998" name="Google Shape;998;p7"/>
          <p:cNvSpPr txBox="1"/>
          <p:nvPr/>
        </p:nvSpPr>
        <p:spPr>
          <a:xfrm>
            <a:off x="817745" y="1486241"/>
            <a:ext cx="938100" cy="6162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200" b="1" i="0" u="none" strike="noStrike" cap="none">
                <a:solidFill>
                  <a:schemeClr val="lt1"/>
                </a:solidFill>
                <a:latin typeface="Arial"/>
                <a:ea typeface="Arial"/>
                <a:cs typeface="Arial"/>
                <a:sym typeface="Arial"/>
              </a:rPr>
              <a:t>Kafka / Pulsar</a:t>
            </a:r>
            <a:endParaRPr sz="1200" b="0" i="0" u="none" strike="noStrike" cap="none">
              <a:solidFill>
                <a:schemeClr val="lt1"/>
              </a:solidFill>
              <a:latin typeface="Arial"/>
              <a:ea typeface="Arial"/>
              <a:cs typeface="Arial"/>
              <a:sym typeface="Arial"/>
            </a:endParaRPr>
          </a:p>
        </p:txBody>
      </p:sp>
      <p:sp>
        <p:nvSpPr>
          <p:cNvPr id="970" name="Google Shape;970;p7"/>
          <p:cNvSpPr/>
          <p:nvPr/>
        </p:nvSpPr>
        <p:spPr>
          <a:xfrm>
            <a:off x="7695334" y="1502343"/>
            <a:ext cx="837300" cy="5553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Deliver 1</a:t>
            </a:r>
            <a:endParaRPr sz="1200" b="0" i="0" u="none" strike="noStrike" cap="none">
              <a:solidFill>
                <a:schemeClr val="dk1"/>
              </a:solidFill>
              <a:latin typeface="Arial"/>
              <a:ea typeface="Arial"/>
              <a:cs typeface="Arial"/>
              <a:sym typeface="Arial"/>
            </a:endParaRPr>
          </a:p>
        </p:txBody>
      </p:sp>
      <p:sp>
        <p:nvSpPr>
          <p:cNvPr id="982" name="Google Shape;982;p7"/>
          <p:cNvSpPr/>
          <p:nvPr/>
        </p:nvSpPr>
        <p:spPr>
          <a:xfrm>
            <a:off x="7710449" y="3388790"/>
            <a:ext cx="837300" cy="5553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200" b="0" i="0" u="none" strike="noStrike" cap="none">
                <a:solidFill>
                  <a:schemeClr val="dk1"/>
                </a:solidFill>
                <a:latin typeface="Arial"/>
                <a:ea typeface="Arial"/>
                <a:cs typeface="Arial"/>
                <a:sym typeface="Arial"/>
              </a:rPr>
              <a:t>Deliver N</a:t>
            </a:r>
            <a:r>
              <a:rPr lang="en-US" sz="1200" b="0" i="0" u="none" strike="noStrike" cap="none" baseline="-25000">
                <a:solidFill>
                  <a:schemeClr val="dk1"/>
                </a:solidFill>
                <a:latin typeface="Arial"/>
                <a:ea typeface="Arial"/>
                <a:cs typeface="Arial"/>
                <a:sym typeface="Arial"/>
              </a:rPr>
              <a:t>2</a:t>
            </a:r>
            <a:endParaRPr sz="1200" b="0" i="0" u="none" strike="noStrike" cap="none">
              <a:solidFill>
                <a:schemeClr val="dk1"/>
              </a:solidFill>
              <a:latin typeface="Arial"/>
              <a:ea typeface="Arial"/>
              <a:cs typeface="Arial"/>
              <a:sym typeface="Arial"/>
            </a:endParaRPr>
          </a:p>
        </p:txBody>
      </p:sp>
      <p:sp>
        <p:nvSpPr>
          <p:cNvPr id="999" name="Google Shape;999;p7"/>
          <p:cNvSpPr/>
          <p:nvPr/>
        </p:nvSpPr>
        <p:spPr>
          <a:xfrm>
            <a:off x="3067050" y="1520719"/>
            <a:ext cx="837300" cy="5553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Ingest 1</a:t>
            </a:r>
            <a:endParaRPr sz="1200" b="0" i="0" u="none" strike="noStrike" cap="none">
              <a:solidFill>
                <a:schemeClr val="dk1"/>
              </a:solidFill>
              <a:latin typeface="Arial"/>
              <a:ea typeface="Arial"/>
              <a:cs typeface="Arial"/>
              <a:sym typeface="Arial"/>
            </a:endParaRPr>
          </a:p>
        </p:txBody>
      </p:sp>
      <p:sp>
        <p:nvSpPr>
          <p:cNvPr id="974" name="Google Shape;974;p7"/>
          <p:cNvSpPr/>
          <p:nvPr/>
        </p:nvSpPr>
        <p:spPr>
          <a:xfrm>
            <a:off x="3062231" y="3358537"/>
            <a:ext cx="837300" cy="5553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200" b="0" i="0" u="none" strike="noStrike" cap="none">
                <a:solidFill>
                  <a:schemeClr val="dk1"/>
                </a:solidFill>
                <a:latin typeface="Arial"/>
                <a:ea typeface="Arial"/>
                <a:cs typeface="Arial"/>
                <a:sym typeface="Arial"/>
              </a:rPr>
              <a:t>Ingest N</a:t>
            </a:r>
            <a:r>
              <a:rPr lang="en-US" sz="1200" b="0" i="0" u="none" strike="noStrike" cap="none" baseline="-25000">
                <a:solidFill>
                  <a:schemeClr val="dk1"/>
                </a:solidFill>
                <a:latin typeface="Arial"/>
                <a:ea typeface="Arial"/>
                <a:cs typeface="Arial"/>
                <a:sym typeface="Arial"/>
              </a:rPr>
              <a:t>0</a:t>
            </a:r>
            <a:endParaRPr sz="1200" b="0" i="0" u="none" strike="noStrike" cap="none">
              <a:solidFill>
                <a:schemeClr val="dk1"/>
              </a:solidFill>
              <a:latin typeface="Arial"/>
              <a:ea typeface="Arial"/>
              <a:cs typeface="Arial"/>
              <a:sym typeface="Arial"/>
            </a:endParaRPr>
          </a:p>
        </p:txBody>
      </p:sp>
      <p:grpSp>
        <p:nvGrpSpPr>
          <p:cNvPr id="1000" name="Google Shape;1000;p7"/>
          <p:cNvGrpSpPr/>
          <p:nvPr/>
        </p:nvGrpSpPr>
        <p:grpSpPr>
          <a:xfrm>
            <a:off x="5193076" y="920288"/>
            <a:ext cx="1196700" cy="1822800"/>
            <a:chOff x="5193076" y="920288"/>
            <a:chExt cx="1196700" cy="1822800"/>
          </a:xfrm>
        </p:grpSpPr>
        <p:sp>
          <p:nvSpPr>
            <p:cNvPr id="1001" name="Google Shape;1001;p7"/>
            <p:cNvSpPr/>
            <p:nvPr/>
          </p:nvSpPr>
          <p:spPr>
            <a:xfrm>
              <a:off x="5193076" y="920288"/>
              <a:ext cx="1196700" cy="18228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ML Scoring 1</a:t>
              </a:r>
              <a:endParaRPr sz="1200" b="0" i="0" u="none" strike="noStrike" cap="none">
                <a:solidFill>
                  <a:schemeClr val="dk1"/>
                </a:solidFill>
                <a:latin typeface="Arial"/>
                <a:ea typeface="Arial"/>
                <a:cs typeface="Arial"/>
                <a:sym typeface="Arial"/>
              </a:endParaRPr>
            </a:p>
          </p:txBody>
        </p:sp>
        <p:cxnSp>
          <p:nvCxnSpPr>
            <p:cNvPr id="1002" name="Google Shape;1002;p7"/>
            <p:cNvCxnSpPr>
              <a:stCxn id="1003" idx="2"/>
              <a:endCxn id="1004" idx="0"/>
            </p:cNvCxnSpPr>
            <p:nvPr/>
          </p:nvCxnSpPr>
          <p:spPr>
            <a:xfrm>
              <a:off x="5798542" y="1738848"/>
              <a:ext cx="3000" cy="429900"/>
            </a:xfrm>
            <a:prstGeom prst="straightConnector1">
              <a:avLst/>
            </a:prstGeom>
            <a:noFill/>
            <a:ln w="19050" cap="flat" cmpd="sng">
              <a:solidFill>
                <a:schemeClr val="lt1"/>
              </a:solidFill>
              <a:prstDash val="solid"/>
              <a:round/>
              <a:headEnd type="triangle" w="med" len="med"/>
              <a:tailEnd type="triangle" w="med" len="med"/>
            </a:ln>
          </p:spPr>
        </p:cxnSp>
        <p:sp>
          <p:nvSpPr>
            <p:cNvPr id="1003" name="Google Shape;1003;p7"/>
            <p:cNvSpPr/>
            <p:nvPr/>
          </p:nvSpPr>
          <p:spPr>
            <a:xfrm>
              <a:off x="5409442" y="1263048"/>
              <a:ext cx="778200" cy="475800"/>
            </a:xfrm>
            <a:prstGeom prst="rect">
              <a:avLst/>
            </a:prstGeom>
            <a:solidFill>
              <a:srgbClr val="7F7F7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Inference Runner</a:t>
              </a:r>
              <a:endParaRPr sz="1200" b="0" i="0" u="none" strike="noStrike" cap="none">
                <a:solidFill>
                  <a:schemeClr val="lt1"/>
                </a:solidFill>
                <a:latin typeface="Arial"/>
                <a:ea typeface="Arial"/>
                <a:cs typeface="Arial"/>
                <a:sym typeface="Arial"/>
              </a:endParaRPr>
            </a:p>
          </p:txBody>
        </p:sp>
        <p:sp>
          <p:nvSpPr>
            <p:cNvPr id="1004" name="Google Shape;1004;p7"/>
            <p:cNvSpPr/>
            <p:nvPr/>
          </p:nvSpPr>
          <p:spPr>
            <a:xfrm>
              <a:off x="5413333" y="2168856"/>
              <a:ext cx="776400" cy="47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a:ea typeface="Arial"/>
                  <a:cs typeface="Arial"/>
                  <a:sym typeface="Arial"/>
                </a:rPr>
                <a:t>Python VM</a:t>
              </a:r>
              <a:endParaRPr sz="1200" b="0" i="0" u="none" strike="noStrike" cap="none">
                <a:solidFill>
                  <a:schemeClr val="dk1"/>
                </a:solidFill>
                <a:latin typeface="Arial"/>
                <a:ea typeface="Arial"/>
                <a:cs typeface="Arial"/>
                <a:sym typeface="Arial"/>
              </a:endParaRPr>
            </a:p>
          </p:txBody>
        </p:sp>
      </p:grpSp>
      <p:sp>
        <p:nvSpPr>
          <p:cNvPr id="1005" name="Google Shape;1005;p7"/>
          <p:cNvSpPr/>
          <p:nvPr/>
        </p:nvSpPr>
        <p:spPr>
          <a:xfrm>
            <a:off x="1368129" y="3241507"/>
            <a:ext cx="958200" cy="601500"/>
          </a:xfrm>
          <a:prstGeom prst="rect">
            <a:avLst/>
          </a:prstGeom>
          <a:solidFill>
            <a:srgbClr val="7F7F7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Job Submission</a:t>
            </a:r>
            <a:endParaRPr sz="1200" b="0" i="0" u="none" strike="noStrike" cap="none">
              <a:solidFill>
                <a:srgbClr val="000000"/>
              </a:solidFill>
              <a:latin typeface="Arial"/>
              <a:ea typeface="Arial"/>
              <a:cs typeface="Arial"/>
              <a:sym typeface="Arial"/>
            </a:endParaRPr>
          </a:p>
        </p:txBody>
      </p:sp>
      <p:sp>
        <p:nvSpPr>
          <p:cNvPr id="1006" name="Google Shape;1006;p7"/>
          <p:cNvSpPr/>
          <p:nvPr/>
        </p:nvSpPr>
        <p:spPr>
          <a:xfrm>
            <a:off x="1368128" y="3947425"/>
            <a:ext cx="958200" cy="545700"/>
          </a:xfrm>
          <a:prstGeom prst="rect">
            <a:avLst/>
          </a:prstGeom>
          <a:solidFill>
            <a:srgbClr val="7F7F7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File System Folder</a:t>
            </a:r>
            <a:endParaRPr sz="1200" b="0" i="0" u="none" strike="noStrike" cap="none">
              <a:solidFill>
                <a:srgbClr val="000000"/>
              </a:solidFill>
              <a:latin typeface="Arial"/>
              <a:ea typeface="Arial"/>
              <a:cs typeface="Arial"/>
              <a:sym typeface="Arial"/>
            </a:endParaRPr>
          </a:p>
        </p:txBody>
      </p:sp>
      <p:pic>
        <p:nvPicPr>
          <p:cNvPr id="1007" name="Google Shape;1007;p7"/>
          <p:cNvPicPr preferRelativeResize="0"/>
          <p:nvPr/>
        </p:nvPicPr>
        <p:blipFill rotWithShape="1">
          <a:blip r:embed="rId3">
            <a:alphaModFix/>
          </a:blip>
          <a:srcRect/>
          <a:stretch/>
        </p:blipFill>
        <p:spPr>
          <a:xfrm>
            <a:off x="352934" y="3262269"/>
            <a:ext cx="635000" cy="635000"/>
          </a:xfrm>
          <a:prstGeom prst="rect">
            <a:avLst/>
          </a:prstGeom>
          <a:noFill/>
          <a:ln>
            <a:noFill/>
          </a:ln>
        </p:spPr>
      </p:pic>
      <p:sp>
        <p:nvSpPr>
          <p:cNvPr id="1008" name="Google Shape;1008;p7"/>
          <p:cNvSpPr/>
          <p:nvPr/>
        </p:nvSpPr>
        <p:spPr>
          <a:xfrm>
            <a:off x="122809" y="2915364"/>
            <a:ext cx="11814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accent4"/>
                </a:solidFill>
                <a:latin typeface="Arial"/>
                <a:ea typeface="Arial"/>
                <a:cs typeface="Arial"/>
                <a:sym typeface="Arial"/>
              </a:rPr>
              <a:t>Python Code</a:t>
            </a:r>
            <a:endParaRPr sz="1200" b="0" i="0" u="none" strike="noStrike" cap="none">
              <a:solidFill>
                <a:schemeClr val="accent4"/>
              </a:solidFill>
              <a:latin typeface="Arial"/>
              <a:ea typeface="Arial"/>
              <a:cs typeface="Arial"/>
              <a:sym typeface="Arial"/>
            </a:endParaRPr>
          </a:p>
        </p:txBody>
      </p:sp>
      <p:sp>
        <p:nvSpPr>
          <p:cNvPr id="1009" name="Google Shape;1009;p7"/>
          <p:cNvSpPr txBox="1"/>
          <p:nvPr/>
        </p:nvSpPr>
        <p:spPr>
          <a:xfrm>
            <a:off x="6347360" y="1503011"/>
            <a:ext cx="14397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Transform Tasks</a:t>
            </a:r>
            <a:endParaRPr sz="1200" b="0" i="0" u="none" strike="noStrike" cap="none">
              <a:solidFill>
                <a:schemeClr val="lt1"/>
              </a:solidFill>
              <a:latin typeface="Arial"/>
              <a:ea typeface="Arial"/>
              <a:cs typeface="Arial"/>
              <a:sym typeface="Arial"/>
            </a:endParaRPr>
          </a:p>
        </p:txBody>
      </p:sp>
      <p:grpSp>
        <p:nvGrpSpPr>
          <p:cNvPr id="1010" name="Google Shape;1010;p7"/>
          <p:cNvGrpSpPr/>
          <p:nvPr/>
        </p:nvGrpSpPr>
        <p:grpSpPr>
          <a:xfrm>
            <a:off x="5208191" y="2935545"/>
            <a:ext cx="1196700" cy="1822800"/>
            <a:chOff x="5208191" y="2935545"/>
            <a:chExt cx="1196700" cy="1822800"/>
          </a:xfrm>
        </p:grpSpPr>
        <p:sp>
          <p:nvSpPr>
            <p:cNvPr id="1011" name="Google Shape;1011;p7"/>
            <p:cNvSpPr/>
            <p:nvPr/>
          </p:nvSpPr>
          <p:spPr>
            <a:xfrm>
              <a:off x="5208191" y="2935545"/>
              <a:ext cx="1196700" cy="1822800"/>
            </a:xfrm>
            <a:prstGeom prst="roundRect">
              <a:avLst>
                <a:gd name="adj" fmla="val 7654"/>
              </a:avLst>
            </a:prstGeom>
            <a:solidFill>
              <a:schemeClr val="accent1"/>
            </a:solidFill>
            <a:ln w="25400" cap="flat" cmpd="sng">
              <a:solidFill>
                <a:schemeClr val="accent1"/>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ML Scoring N</a:t>
              </a:r>
              <a:r>
                <a:rPr lang="en-US" sz="1200" b="0" i="0" u="none" strike="noStrike" cap="none" baseline="-25000">
                  <a:solidFill>
                    <a:schemeClr val="dk1"/>
                  </a:solidFill>
                  <a:latin typeface="Arial"/>
                  <a:ea typeface="Arial"/>
                  <a:cs typeface="Arial"/>
                  <a:sym typeface="Arial"/>
                </a:rPr>
                <a:t>1</a:t>
              </a:r>
              <a:endParaRPr sz="1200" b="0" i="0" u="none" strike="noStrike" cap="none">
                <a:solidFill>
                  <a:schemeClr val="dk1"/>
                </a:solidFill>
                <a:latin typeface="Arial"/>
                <a:ea typeface="Arial"/>
                <a:cs typeface="Arial"/>
                <a:sym typeface="Arial"/>
              </a:endParaRPr>
            </a:p>
          </p:txBody>
        </p:sp>
        <p:cxnSp>
          <p:nvCxnSpPr>
            <p:cNvPr id="1012" name="Google Shape;1012;p7"/>
            <p:cNvCxnSpPr>
              <a:stCxn id="1013" idx="2"/>
              <a:endCxn id="1014" idx="0"/>
            </p:cNvCxnSpPr>
            <p:nvPr/>
          </p:nvCxnSpPr>
          <p:spPr>
            <a:xfrm>
              <a:off x="5813657" y="3754105"/>
              <a:ext cx="3000" cy="429900"/>
            </a:xfrm>
            <a:prstGeom prst="straightConnector1">
              <a:avLst/>
            </a:prstGeom>
            <a:noFill/>
            <a:ln w="19050" cap="flat" cmpd="sng">
              <a:solidFill>
                <a:schemeClr val="lt1"/>
              </a:solidFill>
              <a:prstDash val="solid"/>
              <a:round/>
              <a:headEnd type="triangle" w="med" len="med"/>
              <a:tailEnd type="triangle" w="med" len="med"/>
            </a:ln>
          </p:spPr>
        </p:cxnSp>
        <p:sp>
          <p:nvSpPr>
            <p:cNvPr id="1013" name="Google Shape;1013;p7"/>
            <p:cNvSpPr/>
            <p:nvPr/>
          </p:nvSpPr>
          <p:spPr>
            <a:xfrm>
              <a:off x="5424557" y="3278305"/>
              <a:ext cx="778200" cy="475800"/>
            </a:xfrm>
            <a:prstGeom prst="rect">
              <a:avLst/>
            </a:prstGeom>
            <a:solidFill>
              <a:srgbClr val="7F7F7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200" b="0" i="0" u="none" strike="noStrike" cap="none">
                  <a:solidFill>
                    <a:schemeClr val="lt1"/>
                  </a:solidFill>
                  <a:latin typeface="Arial"/>
                  <a:ea typeface="Arial"/>
                  <a:cs typeface="Arial"/>
                  <a:sym typeface="Arial"/>
                </a:rPr>
                <a:t>Inference Runner</a:t>
              </a:r>
              <a:endParaRPr sz="1200" b="0" i="0" u="none" strike="noStrike" cap="none">
                <a:solidFill>
                  <a:schemeClr val="lt1"/>
                </a:solidFill>
                <a:latin typeface="Arial"/>
                <a:ea typeface="Arial"/>
                <a:cs typeface="Arial"/>
                <a:sym typeface="Arial"/>
              </a:endParaRPr>
            </a:p>
          </p:txBody>
        </p:sp>
        <p:sp>
          <p:nvSpPr>
            <p:cNvPr id="1014" name="Google Shape;1014;p7"/>
            <p:cNvSpPr/>
            <p:nvPr/>
          </p:nvSpPr>
          <p:spPr>
            <a:xfrm>
              <a:off x="5428448" y="4184113"/>
              <a:ext cx="776400" cy="47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a:solidFill>
                    <a:schemeClr val="dk1"/>
                  </a:solidFill>
                  <a:latin typeface="Arial"/>
                  <a:ea typeface="Arial"/>
                  <a:cs typeface="Arial"/>
                  <a:sym typeface="Arial"/>
                </a:rPr>
                <a:t>Python VM</a:t>
              </a:r>
              <a:endParaRPr sz="1200" b="0" i="0" u="none" strike="noStrike" cap="none">
                <a:solidFill>
                  <a:schemeClr val="dk1"/>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2"/>
        <p:cNvGrpSpPr/>
        <p:nvPr/>
      </p:nvGrpSpPr>
      <p:grpSpPr>
        <a:xfrm>
          <a:off x="0" y="0"/>
          <a:ext cx="0" cy="0"/>
          <a:chOff x="0" y="0"/>
          <a:chExt cx="0" cy="0"/>
        </a:xfrm>
      </p:grpSpPr>
      <p:grpSp>
        <p:nvGrpSpPr>
          <p:cNvPr id="4653" name="Google Shape;4653;p161"/>
          <p:cNvGrpSpPr/>
          <p:nvPr/>
        </p:nvGrpSpPr>
        <p:grpSpPr>
          <a:xfrm>
            <a:off x="5334556" y="723278"/>
            <a:ext cx="2173451" cy="1658479"/>
            <a:chOff x="5346351" y="819172"/>
            <a:chExt cx="2173451" cy="1658479"/>
          </a:xfrm>
        </p:grpSpPr>
        <p:sp>
          <p:nvSpPr>
            <p:cNvPr id="4654" name="Google Shape;4654;p161"/>
            <p:cNvSpPr/>
            <p:nvPr/>
          </p:nvSpPr>
          <p:spPr>
            <a:xfrm>
              <a:off x="5346351" y="819172"/>
              <a:ext cx="2173451" cy="1658479"/>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stream processing cluster</a:t>
              </a:r>
              <a:endParaRPr sz="1200" b="0" i="0" u="none" strike="noStrike" cap="none">
                <a:solidFill>
                  <a:schemeClr val="lt1"/>
                </a:solidFill>
                <a:latin typeface="Arial"/>
                <a:ea typeface="Arial"/>
                <a:cs typeface="Arial"/>
                <a:sym typeface="Arial"/>
              </a:endParaRPr>
            </a:p>
          </p:txBody>
        </p:sp>
        <p:sp>
          <p:nvSpPr>
            <p:cNvPr id="4655" name="Google Shape;4655;p161"/>
            <p:cNvSpPr/>
            <p:nvPr/>
          </p:nvSpPr>
          <p:spPr>
            <a:xfrm>
              <a:off x="5946604" y="1198432"/>
              <a:ext cx="972944" cy="898743"/>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656" name="Google Shape;4656;p161"/>
            <p:cNvGrpSpPr/>
            <p:nvPr/>
          </p:nvGrpSpPr>
          <p:grpSpPr>
            <a:xfrm>
              <a:off x="5837163" y="1786534"/>
              <a:ext cx="1191827" cy="355232"/>
              <a:chOff x="5860296" y="1786534"/>
              <a:chExt cx="1191827" cy="355232"/>
            </a:xfrm>
          </p:grpSpPr>
          <p:grpSp>
            <p:nvGrpSpPr>
              <p:cNvPr id="4657" name="Google Shape;4657;p161"/>
              <p:cNvGrpSpPr/>
              <p:nvPr/>
            </p:nvGrpSpPr>
            <p:grpSpPr>
              <a:xfrm>
                <a:off x="5860296" y="1786534"/>
                <a:ext cx="355564" cy="355232"/>
                <a:chOff x="2926161" y="2550497"/>
                <a:chExt cx="302387" cy="302105"/>
              </a:xfrm>
            </p:grpSpPr>
            <p:sp>
              <p:nvSpPr>
                <p:cNvPr id="4658" name="Google Shape;4658;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59" name="Google Shape;4659;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0" name="Google Shape;4660;p161"/>
              <p:cNvGrpSpPr/>
              <p:nvPr/>
            </p:nvGrpSpPr>
            <p:grpSpPr>
              <a:xfrm>
                <a:off x="6696559" y="1786534"/>
                <a:ext cx="355564" cy="355232"/>
                <a:chOff x="2926161" y="2550497"/>
                <a:chExt cx="302387" cy="302105"/>
              </a:xfrm>
            </p:grpSpPr>
            <p:sp>
              <p:nvSpPr>
                <p:cNvPr id="4661" name="Google Shape;4661;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2" name="Google Shape;4662;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grpSp>
          <p:nvGrpSpPr>
            <p:cNvPr id="4663" name="Google Shape;4663;p161"/>
            <p:cNvGrpSpPr/>
            <p:nvPr/>
          </p:nvGrpSpPr>
          <p:grpSpPr>
            <a:xfrm>
              <a:off x="6255294" y="943825"/>
              <a:ext cx="355564" cy="355232"/>
              <a:chOff x="2926161" y="2550497"/>
              <a:chExt cx="302387" cy="302105"/>
            </a:xfrm>
          </p:grpSpPr>
          <p:sp>
            <p:nvSpPr>
              <p:cNvPr id="4664" name="Google Shape;466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5" name="Google Shape;466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666" name="Google Shape;4666;p161"/>
            <p:cNvGrpSpPr/>
            <p:nvPr/>
          </p:nvGrpSpPr>
          <p:grpSpPr>
            <a:xfrm>
              <a:off x="5796954" y="1299992"/>
              <a:ext cx="1272244" cy="355232"/>
              <a:chOff x="5807229" y="1288417"/>
              <a:chExt cx="1272244" cy="355232"/>
            </a:xfrm>
          </p:grpSpPr>
          <p:grpSp>
            <p:nvGrpSpPr>
              <p:cNvPr id="4667" name="Google Shape;4667;p161"/>
              <p:cNvGrpSpPr/>
              <p:nvPr/>
            </p:nvGrpSpPr>
            <p:grpSpPr>
              <a:xfrm>
                <a:off x="6723909" y="1288417"/>
                <a:ext cx="355564" cy="355232"/>
                <a:chOff x="6860764" y="1773910"/>
                <a:chExt cx="355564" cy="355232"/>
              </a:xfrm>
            </p:grpSpPr>
            <p:sp>
              <p:nvSpPr>
                <p:cNvPr id="4668" name="Google Shape;4668;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69" name="Google Shape;4669;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nvGrpSpPr>
              <p:cNvPr id="4670" name="Google Shape;4670;p161"/>
              <p:cNvGrpSpPr/>
              <p:nvPr/>
            </p:nvGrpSpPr>
            <p:grpSpPr>
              <a:xfrm>
                <a:off x="5807229" y="1288417"/>
                <a:ext cx="355564" cy="355232"/>
                <a:chOff x="6860764" y="1773910"/>
                <a:chExt cx="355564" cy="355232"/>
              </a:xfrm>
            </p:grpSpPr>
            <p:sp>
              <p:nvSpPr>
                <p:cNvPr id="4671" name="Google Shape;4671;p161"/>
                <p:cNvSpPr/>
                <p:nvPr/>
              </p:nvSpPr>
              <p:spPr>
                <a:xfrm>
                  <a:off x="6860764" y="1773910"/>
                  <a:ext cx="355564" cy="355232"/>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72" name="Google Shape;4672;p161" descr="Background pattern&#10;&#10;Description automatically generated"/>
                <p:cNvPicPr preferRelativeResize="0"/>
                <p:nvPr/>
              </p:nvPicPr>
              <p:blipFill rotWithShape="1">
                <a:blip r:embed="rId3">
                  <a:alphaModFix/>
                </a:blip>
                <a:srcRect/>
                <a:stretch/>
              </p:blipFill>
              <p:spPr>
                <a:xfrm>
                  <a:off x="6904402" y="1813482"/>
                  <a:ext cx="270177" cy="270178"/>
                </a:xfrm>
                <a:prstGeom prst="rect">
                  <a:avLst/>
                </a:prstGeom>
                <a:noFill/>
                <a:ln>
                  <a:noFill/>
                </a:ln>
              </p:spPr>
            </p:pic>
          </p:grpSp>
        </p:grpSp>
      </p:grpSp>
      <p:sp>
        <p:nvSpPr>
          <p:cNvPr id="4673" name="Google Shape;4673;p161"/>
          <p:cNvSpPr/>
          <p:nvPr/>
        </p:nvSpPr>
        <p:spPr>
          <a:xfrm>
            <a:off x="5334556" y="2633974"/>
            <a:ext cx="2173451" cy="1532340"/>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in-memory store cluster</a:t>
            </a:r>
            <a:endParaRPr sz="1400" b="0" i="0" u="none" strike="noStrike" cap="none">
              <a:solidFill>
                <a:srgbClr val="000000"/>
              </a:solidFill>
              <a:latin typeface="Arial"/>
              <a:ea typeface="Arial"/>
              <a:cs typeface="Arial"/>
              <a:sym typeface="Arial"/>
            </a:endParaRPr>
          </a:p>
        </p:txBody>
      </p:sp>
      <p:sp>
        <p:nvSpPr>
          <p:cNvPr id="4674" name="Google Shape;4674;p161"/>
          <p:cNvSpPr/>
          <p:nvPr/>
        </p:nvSpPr>
        <p:spPr>
          <a:xfrm>
            <a:off x="1195332" y="1367874"/>
            <a:ext cx="2368849" cy="2393901"/>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b" anchorCtr="1">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Combined in-memory store and stream processing cluster</a:t>
            </a:r>
            <a:endParaRPr sz="1400" b="0" i="0" u="none" strike="noStrike" cap="none">
              <a:solidFill>
                <a:srgbClr val="000000"/>
              </a:solidFill>
              <a:latin typeface="Arial"/>
              <a:ea typeface="Arial"/>
              <a:cs typeface="Arial"/>
              <a:sym typeface="Arial"/>
            </a:endParaRPr>
          </a:p>
        </p:txBody>
      </p:sp>
      <p:grpSp>
        <p:nvGrpSpPr>
          <p:cNvPr id="4675" name="Google Shape;4675;p161"/>
          <p:cNvGrpSpPr/>
          <p:nvPr/>
        </p:nvGrpSpPr>
        <p:grpSpPr>
          <a:xfrm>
            <a:off x="1584829" y="1639113"/>
            <a:ext cx="1616708" cy="1639555"/>
            <a:chOff x="1641984" y="790772"/>
            <a:chExt cx="1616708" cy="1639555"/>
          </a:xfrm>
        </p:grpSpPr>
        <p:sp>
          <p:nvSpPr>
            <p:cNvPr id="4676" name="Google Shape;4676;p161"/>
            <p:cNvSpPr/>
            <p:nvPr/>
          </p:nvSpPr>
          <p:spPr>
            <a:xfrm>
              <a:off x="1970185" y="1285135"/>
              <a:ext cx="984966" cy="925812"/>
            </a:xfrm>
            <a:prstGeom prst="ellipse">
              <a:avLst/>
            </a:prstGeom>
            <a:noFill/>
            <a:ln w="25400" cap="rnd" cmpd="sng">
              <a:solidFill>
                <a:schemeClr val="lt1"/>
              </a:solidFill>
              <a:prstDash val="dash"/>
              <a:round/>
              <a:headEnd type="none" w="sm" len="sm"/>
              <a:tailEnd type="none" w="sm" len="sm"/>
            </a:ln>
          </p:spPr>
          <p:txBody>
            <a:bodyPr spcFirstLastPara="1" wrap="square" lIns="68550" tIns="34275" rIns="68550" bIns="34275" anchor="ctr" anchorCtr="0">
              <a:noAutofit/>
            </a:bodyPr>
            <a:lstStyle/>
            <a:p>
              <a:pPr marL="0" marR="0" lvl="0" indent="0" algn="l" rtl="0">
                <a:lnSpc>
                  <a:spcPct val="93000"/>
                </a:lnSpc>
                <a:spcBef>
                  <a:spcPts val="0"/>
                </a:spcBef>
                <a:spcAft>
                  <a:spcPts val="0"/>
                </a:spcAft>
                <a:buClr>
                  <a:srgbClr val="000000"/>
                </a:buClr>
                <a:buSzPts val="825"/>
                <a:buFont typeface="Arial"/>
                <a:buNone/>
              </a:pPr>
              <a:endParaRPr sz="825" b="0" i="0" u="none" strike="noStrike" cap="none">
                <a:solidFill>
                  <a:srgbClr val="0B1B21"/>
                </a:solidFill>
                <a:latin typeface="Arial"/>
                <a:ea typeface="Arial"/>
                <a:cs typeface="Arial"/>
                <a:sym typeface="Arial"/>
              </a:endParaRPr>
            </a:p>
          </p:txBody>
        </p:sp>
        <p:grpSp>
          <p:nvGrpSpPr>
            <p:cNvPr id="4677" name="Google Shape;4677;p161"/>
            <p:cNvGrpSpPr/>
            <p:nvPr/>
          </p:nvGrpSpPr>
          <p:grpSpPr>
            <a:xfrm>
              <a:off x="2039924" y="790772"/>
              <a:ext cx="701585" cy="710511"/>
              <a:chOff x="2039924" y="790772"/>
              <a:chExt cx="701585" cy="710511"/>
            </a:xfrm>
          </p:grpSpPr>
          <p:grpSp>
            <p:nvGrpSpPr>
              <p:cNvPr id="4678" name="Google Shape;4678;p161"/>
              <p:cNvGrpSpPr/>
              <p:nvPr/>
            </p:nvGrpSpPr>
            <p:grpSpPr>
              <a:xfrm>
                <a:off x="2039924" y="790772"/>
                <a:ext cx="557682" cy="557161"/>
                <a:chOff x="1836013" y="1885987"/>
                <a:chExt cx="237448" cy="237226"/>
              </a:xfrm>
            </p:grpSpPr>
            <p:sp>
              <p:nvSpPr>
                <p:cNvPr id="4679" name="Google Shape;467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0" name="Google Shape;468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1" name="Google Shape;4681;p161"/>
              <p:cNvGrpSpPr/>
              <p:nvPr/>
            </p:nvGrpSpPr>
            <p:grpSpPr>
              <a:xfrm>
                <a:off x="2116906" y="863322"/>
                <a:ext cx="557682" cy="557161"/>
                <a:chOff x="1836013" y="1885987"/>
                <a:chExt cx="237448" cy="237226"/>
              </a:xfrm>
            </p:grpSpPr>
            <p:sp>
              <p:nvSpPr>
                <p:cNvPr id="4682" name="Google Shape;468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3" name="Google Shape;468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84" name="Google Shape;4684;p161"/>
              <p:cNvGrpSpPr/>
              <p:nvPr/>
            </p:nvGrpSpPr>
            <p:grpSpPr>
              <a:xfrm>
                <a:off x="2183827" y="944122"/>
                <a:ext cx="557682" cy="557161"/>
                <a:chOff x="1836013" y="1885987"/>
                <a:chExt cx="237448" cy="237226"/>
              </a:xfrm>
            </p:grpSpPr>
            <p:sp>
              <p:nvSpPr>
                <p:cNvPr id="4685" name="Google Shape;468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86" name="Google Shape;468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87" name="Google Shape;4687;p161"/>
            <p:cNvGrpSpPr/>
            <p:nvPr/>
          </p:nvGrpSpPr>
          <p:grpSpPr>
            <a:xfrm>
              <a:off x="1641984" y="1698209"/>
              <a:ext cx="701585" cy="710511"/>
              <a:chOff x="2039924" y="790772"/>
              <a:chExt cx="701585" cy="710511"/>
            </a:xfrm>
          </p:grpSpPr>
          <p:grpSp>
            <p:nvGrpSpPr>
              <p:cNvPr id="4688" name="Google Shape;4688;p161"/>
              <p:cNvGrpSpPr/>
              <p:nvPr/>
            </p:nvGrpSpPr>
            <p:grpSpPr>
              <a:xfrm>
                <a:off x="2039924" y="790772"/>
                <a:ext cx="557682" cy="557161"/>
                <a:chOff x="1836013" y="1885987"/>
                <a:chExt cx="237448" cy="237226"/>
              </a:xfrm>
            </p:grpSpPr>
            <p:sp>
              <p:nvSpPr>
                <p:cNvPr id="4689" name="Google Shape;468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0" name="Google Shape;469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1" name="Google Shape;4691;p161"/>
              <p:cNvGrpSpPr/>
              <p:nvPr/>
            </p:nvGrpSpPr>
            <p:grpSpPr>
              <a:xfrm>
                <a:off x="2116906" y="863322"/>
                <a:ext cx="557682" cy="557161"/>
                <a:chOff x="1836013" y="1885987"/>
                <a:chExt cx="237448" cy="237226"/>
              </a:xfrm>
            </p:grpSpPr>
            <p:sp>
              <p:nvSpPr>
                <p:cNvPr id="4692" name="Google Shape;469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3" name="Google Shape;469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694" name="Google Shape;4694;p161"/>
              <p:cNvGrpSpPr/>
              <p:nvPr/>
            </p:nvGrpSpPr>
            <p:grpSpPr>
              <a:xfrm>
                <a:off x="2183827" y="944122"/>
                <a:ext cx="557682" cy="557161"/>
                <a:chOff x="1836013" y="1885987"/>
                <a:chExt cx="237448" cy="237226"/>
              </a:xfrm>
            </p:grpSpPr>
            <p:sp>
              <p:nvSpPr>
                <p:cNvPr id="4695" name="Google Shape;469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696" name="Google Shape;469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nvGrpSpPr>
            <p:cNvPr id="4697" name="Google Shape;4697;p161"/>
            <p:cNvGrpSpPr/>
            <p:nvPr/>
          </p:nvGrpSpPr>
          <p:grpSpPr>
            <a:xfrm>
              <a:off x="2557107" y="1719816"/>
              <a:ext cx="701585" cy="710511"/>
              <a:chOff x="2039924" y="790772"/>
              <a:chExt cx="701585" cy="710511"/>
            </a:xfrm>
          </p:grpSpPr>
          <p:grpSp>
            <p:nvGrpSpPr>
              <p:cNvPr id="4698" name="Google Shape;4698;p161"/>
              <p:cNvGrpSpPr/>
              <p:nvPr/>
            </p:nvGrpSpPr>
            <p:grpSpPr>
              <a:xfrm>
                <a:off x="2039924" y="790772"/>
                <a:ext cx="557682" cy="557161"/>
                <a:chOff x="1836013" y="1885987"/>
                <a:chExt cx="237448" cy="237226"/>
              </a:xfrm>
            </p:grpSpPr>
            <p:sp>
              <p:nvSpPr>
                <p:cNvPr id="4699" name="Google Shape;4699;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0" name="Google Shape;4700;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1" name="Google Shape;4701;p161"/>
              <p:cNvGrpSpPr/>
              <p:nvPr/>
            </p:nvGrpSpPr>
            <p:grpSpPr>
              <a:xfrm>
                <a:off x="2116906" y="863322"/>
                <a:ext cx="557682" cy="557161"/>
                <a:chOff x="1836013" y="1885987"/>
                <a:chExt cx="237448" cy="237226"/>
              </a:xfrm>
            </p:grpSpPr>
            <p:sp>
              <p:nvSpPr>
                <p:cNvPr id="4702" name="Google Shape;4702;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3" name="Google Shape;4703;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nvGrpSpPr>
              <p:cNvPr id="4704" name="Google Shape;4704;p161"/>
              <p:cNvGrpSpPr/>
              <p:nvPr/>
            </p:nvGrpSpPr>
            <p:grpSpPr>
              <a:xfrm>
                <a:off x="2183827" y="944122"/>
                <a:ext cx="557682" cy="557161"/>
                <a:chOff x="1836013" y="1885987"/>
                <a:chExt cx="237448" cy="237226"/>
              </a:xfrm>
            </p:grpSpPr>
            <p:sp>
              <p:nvSpPr>
                <p:cNvPr id="4705" name="Google Shape;4705;p161"/>
                <p:cNvSpPr/>
                <p:nvPr/>
              </p:nvSpPr>
              <p:spPr>
                <a:xfrm>
                  <a:off x="1836013" y="1885987"/>
                  <a:ext cx="237448" cy="237226"/>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06" name="Google Shape;4706;p161" descr="Background pattern&#10;&#10;Description automatically generated"/>
                <p:cNvPicPr preferRelativeResize="0"/>
                <p:nvPr/>
              </p:nvPicPr>
              <p:blipFill rotWithShape="1">
                <a:blip r:embed="rId3">
                  <a:alphaModFix/>
                </a:blip>
                <a:srcRect/>
                <a:stretch/>
              </p:blipFill>
              <p:spPr>
                <a:xfrm>
                  <a:off x="1868091" y="1914387"/>
                  <a:ext cx="180426" cy="180427"/>
                </a:xfrm>
                <a:prstGeom prst="rect">
                  <a:avLst/>
                </a:prstGeom>
                <a:noFill/>
                <a:ln>
                  <a:noFill/>
                </a:ln>
              </p:spPr>
            </p:pic>
          </p:grpSp>
        </p:grpSp>
      </p:grpSp>
      <p:sp>
        <p:nvSpPr>
          <p:cNvPr id="4707" name="Google Shape;4707;p161"/>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Autofit/>
          </a:bodyPr>
          <a:lstStyle/>
          <a:p>
            <a:pPr marL="0" lvl="0" indent="0" algn="l" rtl="0">
              <a:lnSpc>
                <a:spcPct val="90000"/>
              </a:lnSpc>
              <a:spcBef>
                <a:spcPts val="0"/>
              </a:spcBef>
              <a:spcAft>
                <a:spcPts val="0"/>
              </a:spcAft>
              <a:buSzPts val="1400"/>
              <a:buNone/>
            </a:pPr>
            <a:r>
              <a:rPr lang="en-US"/>
              <a:t>Stream Processing </a:t>
            </a:r>
            <a:br>
              <a:rPr lang="en-US"/>
            </a:br>
            <a:r>
              <a:rPr lang="en-US"/>
              <a:t>Deployment Choices</a:t>
            </a:r>
            <a:endParaRPr/>
          </a:p>
        </p:txBody>
      </p:sp>
      <p:sp>
        <p:nvSpPr>
          <p:cNvPr id="4708" name="Google Shape;4708;p161"/>
          <p:cNvSpPr txBox="1"/>
          <p:nvPr/>
        </p:nvSpPr>
        <p:spPr>
          <a:xfrm>
            <a:off x="5680864" y="2407256"/>
            <a:ext cx="45987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09" name="Google Shape;4709;p161"/>
          <p:cNvSpPr txBox="1"/>
          <p:nvPr/>
        </p:nvSpPr>
        <p:spPr>
          <a:xfrm>
            <a:off x="6712982" y="2407256"/>
            <a:ext cx="721494" cy="19233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sp>
        <p:nvSpPr>
          <p:cNvPr id="4710" name="Google Shape;4710;p161"/>
          <p:cNvSpPr txBox="1"/>
          <p:nvPr/>
        </p:nvSpPr>
        <p:spPr>
          <a:xfrm>
            <a:off x="4386190" y="1124716"/>
            <a:ext cx="741476" cy="477414"/>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Message Broker</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(Kafka)</a:t>
            </a:r>
            <a:endParaRPr sz="800" b="0" i="0" u="none" strike="noStrike" cap="none">
              <a:solidFill>
                <a:schemeClr val="lt1"/>
              </a:solidFill>
              <a:latin typeface="Arial"/>
              <a:ea typeface="Arial"/>
              <a:cs typeface="Arial"/>
              <a:sym typeface="Arial"/>
            </a:endParaRPr>
          </a:p>
        </p:txBody>
      </p:sp>
      <p:sp>
        <p:nvSpPr>
          <p:cNvPr id="4711" name="Google Shape;4711;p161"/>
          <p:cNvSpPr txBox="1"/>
          <p:nvPr/>
        </p:nvSpPr>
        <p:spPr>
          <a:xfrm>
            <a:off x="4386190" y="1702909"/>
            <a:ext cx="741476" cy="48974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Data</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13" name="Google Shape;4713;p161"/>
          <p:cNvCxnSpPr/>
          <p:nvPr/>
        </p:nvCxnSpPr>
        <p:spPr>
          <a:xfrm>
            <a:off x="5127666" y="1275874"/>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4" name="Google Shape;4714;p161"/>
          <p:cNvCxnSpPr/>
          <p:nvPr/>
        </p:nvCxnSpPr>
        <p:spPr>
          <a:xfrm>
            <a:off x="5127666" y="1426470"/>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5" name="Google Shape;4715;p161"/>
          <p:cNvCxnSpPr/>
          <p:nvPr/>
        </p:nvCxnSpPr>
        <p:spPr>
          <a:xfrm>
            <a:off x="5127666" y="1909148"/>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16" name="Google Shape;4716;p161"/>
          <p:cNvCxnSpPr/>
          <p:nvPr/>
        </p:nvCxnSpPr>
        <p:spPr>
          <a:xfrm>
            <a:off x="5127666" y="1351172"/>
            <a:ext cx="206890" cy="0"/>
          </a:xfrm>
          <a:prstGeom prst="straightConnector1">
            <a:avLst/>
          </a:prstGeom>
          <a:noFill/>
          <a:ln w="25400" cap="flat" cmpd="sng">
            <a:solidFill>
              <a:srgbClr val="C6FFFD"/>
            </a:solidFill>
            <a:prstDash val="solid"/>
            <a:round/>
            <a:headEnd type="none" w="sm" len="sm"/>
            <a:tailEnd type="triangle" w="med" len="med"/>
          </a:ln>
        </p:spPr>
      </p:cxnSp>
      <p:cxnSp>
        <p:nvCxnSpPr>
          <p:cNvPr id="4720" name="Google Shape;4720;p161"/>
          <p:cNvCxnSpPr/>
          <p:nvPr/>
        </p:nvCxnSpPr>
        <p:spPr>
          <a:xfrm>
            <a:off x="6253345" y="238175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1" name="Google Shape;4721;p161"/>
          <p:cNvCxnSpPr/>
          <p:nvPr/>
        </p:nvCxnSpPr>
        <p:spPr>
          <a:xfrm rot="10800000">
            <a:off x="6566722" y="2381757"/>
            <a:ext cx="0" cy="244908"/>
          </a:xfrm>
          <a:prstGeom prst="straightConnector1">
            <a:avLst/>
          </a:prstGeom>
          <a:noFill/>
          <a:ln w="25400" cap="flat" cmpd="sng">
            <a:solidFill>
              <a:srgbClr val="C6FFFD"/>
            </a:solidFill>
            <a:prstDash val="solid"/>
            <a:round/>
            <a:headEnd type="none" w="sm" len="sm"/>
            <a:tailEnd type="triangle" w="med" len="med"/>
          </a:ln>
        </p:spPr>
      </p:cxnSp>
      <p:sp>
        <p:nvSpPr>
          <p:cNvPr id="4722" name="Google Shape;4722;p161"/>
          <p:cNvSpPr/>
          <p:nvPr/>
        </p:nvSpPr>
        <p:spPr>
          <a:xfrm>
            <a:off x="771652" y="3848542"/>
            <a:ext cx="2986755" cy="11511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900" b="1" i="0" u="none" strike="noStrike" cap="none">
                <a:solidFill>
                  <a:schemeClr val="accent1"/>
                </a:solidFill>
                <a:latin typeface="Arial"/>
                <a:ea typeface="Arial"/>
                <a:cs typeface="Arial"/>
                <a:sym typeface="Arial"/>
              </a:rPr>
              <a:t>Good when:</a:t>
            </a:r>
            <a:endParaRPr sz="9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desire simpler, integrated deployments</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need the absolute lowest latency</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in-memory store and stream processor have equivalent sizing needs</a:t>
            </a:r>
            <a:endParaRPr sz="900" b="0" i="0" u="none" strike="noStrike" cap="none">
              <a:solidFill>
                <a:schemeClr val="lt1"/>
              </a:solidFill>
              <a:latin typeface="Arial"/>
              <a:ea typeface="Arial"/>
              <a:cs typeface="Arial"/>
              <a:sym typeface="Arial"/>
            </a:endParaRPr>
          </a:p>
        </p:txBody>
      </p:sp>
      <p:sp>
        <p:nvSpPr>
          <p:cNvPr id="4723" name="Google Shape;4723;p161"/>
          <p:cNvSpPr/>
          <p:nvPr/>
        </p:nvSpPr>
        <p:spPr>
          <a:xfrm>
            <a:off x="4530075" y="4213650"/>
            <a:ext cx="3735791" cy="6591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accent1"/>
                </a:solidFill>
                <a:latin typeface="Arial"/>
                <a:ea typeface="Arial"/>
                <a:cs typeface="Arial"/>
                <a:sym typeface="Arial"/>
              </a:rPr>
              <a:t>Good when:</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Data-at-rest needs to access the in-memory store RAM pool</a:t>
            </a:r>
            <a:endParaRPr sz="1400" b="0" i="0" u="none" strike="noStrike" cap="none">
              <a:solidFill>
                <a:srgbClr val="000000"/>
              </a:solidFill>
              <a:latin typeface="Arial"/>
              <a:ea typeface="Arial"/>
              <a:cs typeface="Arial"/>
              <a:sym typeface="Arial"/>
            </a:endParaRPr>
          </a:p>
          <a:p>
            <a:pPr marL="230188" marR="0" lvl="0" indent="-230188" algn="l" rtl="0">
              <a:lnSpc>
                <a:spcPct val="120000"/>
              </a:lnSpc>
              <a:spcBef>
                <a:spcPts val="0"/>
              </a:spcBef>
              <a:spcAft>
                <a:spcPts val="0"/>
              </a:spcAft>
              <a:buClr>
                <a:srgbClr val="00E1E0"/>
              </a:buClr>
              <a:buSzPts val="720"/>
              <a:buFont typeface="Arial"/>
              <a:buChar char="✦"/>
            </a:pPr>
            <a:r>
              <a:rPr lang="en-US" sz="900" b="0" i="0" u="none" strike="noStrike" cap="none">
                <a:solidFill>
                  <a:srgbClr val="FFFFFF"/>
                </a:solidFill>
                <a:latin typeface="Arial"/>
                <a:ea typeface="Arial"/>
                <a:cs typeface="Arial"/>
                <a:sym typeface="Arial"/>
              </a:rPr>
              <a:t>You want to independently scale compute and storage</a:t>
            </a:r>
            <a:endParaRPr sz="1400" b="0" i="0" u="none" strike="noStrike" cap="none">
              <a:solidFill>
                <a:srgbClr val="000000"/>
              </a:solidFill>
              <a:latin typeface="Arial"/>
              <a:ea typeface="Arial"/>
              <a:cs typeface="Arial"/>
              <a:sym typeface="Arial"/>
            </a:endParaRPr>
          </a:p>
        </p:txBody>
      </p:sp>
      <p:sp>
        <p:nvSpPr>
          <p:cNvPr id="4724" name="Google Shape;4724;p161"/>
          <p:cNvSpPr/>
          <p:nvPr/>
        </p:nvSpPr>
        <p:spPr>
          <a:xfrm>
            <a:off x="1204856" y="1048196"/>
            <a:ext cx="2284226" cy="283403"/>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Local Deployment</a:t>
            </a:r>
            <a:endParaRPr sz="1200" b="1" i="0" u="none" strike="noStrike" cap="none">
              <a:solidFill>
                <a:schemeClr val="lt1"/>
              </a:solidFill>
              <a:latin typeface="Arial"/>
              <a:ea typeface="Arial"/>
              <a:cs typeface="Arial"/>
              <a:sym typeface="Arial"/>
            </a:endParaRPr>
          </a:p>
        </p:txBody>
      </p:sp>
      <p:sp>
        <p:nvSpPr>
          <p:cNvPr id="4725" name="Google Shape;4725;p161"/>
          <p:cNvSpPr/>
          <p:nvPr/>
        </p:nvSpPr>
        <p:spPr>
          <a:xfrm>
            <a:off x="5334556" y="408840"/>
            <a:ext cx="2173451" cy="215257"/>
          </a:xfrm>
          <a:prstGeom prst="rect">
            <a:avLst/>
          </a:prstGeom>
          <a:noFill/>
          <a:ln>
            <a:noFill/>
          </a:ln>
        </p:spPr>
        <p:txBody>
          <a:bodyPr spcFirstLastPara="1" wrap="square" lIns="34275" tIns="45700" rIns="3427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Remote Deployment</a:t>
            </a:r>
            <a:endParaRPr sz="1200" b="1" i="0" u="none" strike="noStrike" cap="none">
              <a:solidFill>
                <a:schemeClr val="lt1"/>
              </a:solidFill>
              <a:latin typeface="Arial"/>
              <a:ea typeface="Arial"/>
              <a:cs typeface="Arial"/>
              <a:sym typeface="Arial"/>
            </a:endParaRPr>
          </a:p>
        </p:txBody>
      </p:sp>
      <p:sp>
        <p:nvSpPr>
          <p:cNvPr id="4726" name="Google Shape;4726;p161"/>
          <p:cNvSpPr txBox="1"/>
          <p:nvPr/>
        </p:nvSpPr>
        <p:spPr>
          <a:xfrm>
            <a:off x="365554" y="2815718"/>
            <a:ext cx="590614" cy="192330"/>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Sink</a:t>
            </a:r>
            <a:endParaRPr sz="800" b="0" i="0" u="none" strike="noStrike" cap="none">
              <a:solidFill>
                <a:schemeClr val="lt1"/>
              </a:solidFill>
              <a:latin typeface="Arial"/>
              <a:ea typeface="Arial"/>
              <a:cs typeface="Arial"/>
              <a:sym typeface="Arial"/>
            </a:endParaRPr>
          </a:p>
        </p:txBody>
      </p:sp>
      <p:sp>
        <p:nvSpPr>
          <p:cNvPr id="4727" name="Google Shape;4727;p161"/>
          <p:cNvSpPr txBox="1"/>
          <p:nvPr/>
        </p:nvSpPr>
        <p:spPr>
          <a:xfrm>
            <a:off x="181322" y="2311802"/>
            <a:ext cx="774846" cy="315441"/>
          </a:xfrm>
          <a:prstGeom prst="rect">
            <a:avLst/>
          </a:prstGeom>
          <a:noFill/>
          <a:ln>
            <a:noFill/>
          </a:ln>
        </p:spPr>
        <p:txBody>
          <a:bodyPr spcFirstLastPara="1" wrap="square" lIns="34275" tIns="34275" rIns="34275" bIns="34275" anchor="t" anchorCtr="0">
            <a:spAutoFit/>
          </a:bodyPr>
          <a:lstStyle/>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Source /</a:t>
            </a:r>
            <a:endParaRPr sz="8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750"/>
              <a:buFont typeface="Arial"/>
              <a:buNone/>
            </a:pPr>
            <a:r>
              <a:rPr lang="en-US" sz="800" b="0" i="0" u="none" strike="noStrike" cap="none">
                <a:solidFill>
                  <a:schemeClr val="lt1"/>
                </a:solidFill>
                <a:latin typeface="Arial"/>
                <a:ea typeface="Arial"/>
                <a:cs typeface="Arial"/>
                <a:sym typeface="Arial"/>
              </a:rPr>
              <a:t>Enrichment</a:t>
            </a:r>
            <a:endParaRPr sz="800" b="0" i="0" u="none" strike="noStrike" cap="none">
              <a:solidFill>
                <a:schemeClr val="lt1"/>
              </a:solidFill>
              <a:latin typeface="Arial"/>
              <a:ea typeface="Arial"/>
              <a:cs typeface="Arial"/>
              <a:sym typeface="Arial"/>
            </a:endParaRPr>
          </a:p>
        </p:txBody>
      </p:sp>
      <p:cxnSp>
        <p:nvCxnSpPr>
          <p:cNvPr id="4728" name="Google Shape;4728;p161"/>
          <p:cNvCxnSpPr/>
          <p:nvPr/>
        </p:nvCxnSpPr>
        <p:spPr>
          <a:xfrm>
            <a:off x="1014617" y="2797236"/>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29" name="Google Shape;4729;p161"/>
          <p:cNvCxnSpPr/>
          <p:nvPr/>
        </p:nvCxnSpPr>
        <p:spPr>
          <a:xfrm rot="10800000">
            <a:off x="1014617" y="2347977"/>
            <a:ext cx="0" cy="244908"/>
          </a:xfrm>
          <a:prstGeom prst="straightConnector1">
            <a:avLst/>
          </a:prstGeom>
          <a:noFill/>
          <a:ln w="25400" cap="flat" cmpd="sng">
            <a:solidFill>
              <a:srgbClr val="C6FFFD"/>
            </a:solidFill>
            <a:prstDash val="solid"/>
            <a:round/>
            <a:headEnd type="none" w="sm" len="sm"/>
            <a:tailEnd type="triangle" w="med" len="med"/>
          </a:ln>
        </p:spPr>
      </p:cxnSp>
      <p:cxnSp>
        <p:nvCxnSpPr>
          <p:cNvPr id="4730" name="Google Shape;4730;p161"/>
          <p:cNvCxnSpPr/>
          <p:nvPr/>
        </p:nvCxnSpPr>
        <p:spPr>
          <a:xfrm flipH="1">
            <a:off x="3970718" y="890913"/>
            <a:ext cx="1" cy="3906962"/>
          </a:xfrm>
          <a:prstGeom prst="straightConnector1">
            <a:avLst/>
          </a:prstGeom>
          <a:noFill/>
          <a:ln w="9525" cap="flat" cmpd="sng">
            <a:solidFill>
              <a:srgbClr val="7F7F7F"/>
            </a:solidFill>
            <a:prstDash val="solid"/>
            <a:round/>
            <a:headEnd type="none" w="sm" len="sm"/>
            <a:tailEnd type="none" w="sm" len="sm"/>
          </a:ln>
        </p:spPr>
      </p:cxnSp>
      <p:grpSp>
        <p:nvGrpSpPr>
          <p:cNvPr id="4731" name="Google Shape;4731;p161"/>
          <p:cNvGrpSpPr/>
          <p:nvPr/>
        </p:nvGrpSpPr>
        <p:grpSpPr>
          <a:xfrm>
            <a:off x="5811154" y="2831354"/>
            <a:ext cx="1220255" cy="1014221"/>
            <a:chOff x="1279358" y="854401"/>
            <a:chExt cx="1875125" cy="1558519"/>
          </a:xfrm>
        </p:grpSpPr>
        <p:sp>
          <p:nvSpPr>
            <p:cNvPr id="4732" name="Google Shape;4732;p161"/>
            <p:cNvSpPr/>
            <p:nvPr/>
          </p:nvSpPr>
          <p:spPr>
            <a:xfrm>
              <a:off x="1446107" y="1031852"/>
              <a:ext cx="1495091" cy="1381068"/>
            </a:xfrm>
            <a:prstGeom prst="ellipse">
              <a:avLst/>
            </a:prstGeom>
            <a:noFill/>
            <a:ln w="25400" cap="flat" cmpd="sng">
              <a:solidFill>
                <a:srgbClr val="C6FFFD"/>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733" name="Google Shape;4733;p161"/>
            <p:cNvGrpSpPr/>
            <p:nvPr/>
          </p:nvGrpSpPr>
          <p:grpSpPr>
            <a:xfrm>
              <a:off x="1279358" y="1689274"/>
              <a:ext cx="546383" cy="545873"/>
              <a:chOff x="2926161" y="2550497"/>
              <a:chExt cx="302387" cy="302105"/>
            </a:xfrm>
          </p:grpSpPr>
          <p:sp>
            <p:nvSpPr>
              <p:cNvPr id="4734" name="Google Shape;4734;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5" name="Google Shape;4735;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6" name="Google Shape;4736;p161"/>
            <p:cNvGrpSpPr/>
            <p:nvPr/>
          </p:nvGrpSpPr>
          <p:grpSpPr>
            <a:xfrm>
              <a:off x="2608100" y="1681982"/>
              <a:ext cx="546383" cy="545873"/>
              <a:chOff x="2926161" y="2550497"/>
              <a:chExt cx="302387" cy="302105"/>
            </a:xfrm>
          </p:grpSpPr>
          <p:sp>
            <p:nvSpPr>
              <p:cNvPr id="4737" name="Google Shape;4737;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38" name="Google Shape;4738;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nvGrpSpPr>
            <p:cNvPr id="4739" name="Google Shape;4739;p161"/>
            <p:cNvGrpSpPr/>
            <p:nvPr/>
          </p:nvGrpSpPr>
          <p:grpSpPr>
            <a:xfrm>
              <a:off x="1920467" y="854401"/>
              <a:ext cx="546383" cy="545873"/>
              <a:chOff x="2926161" y="2550497"/>
              <a:chExt cx="302387" cy="302105"/>
            </a:xfrm>
          </p:grpSpPr>
          <p:sp>
            <p:nvSpPr>
              <p:cNvPr id="4740" name="Google Shape;4740;p161"/>
              <p:cNvSpPr/>
              <p:nvPr/>
            </p:nvSpPr>
            <p:spPr>
              <a:xfrm>
                <a:off x="2926161" y="2550497"/>
                <a:ext cx="302387" cy="302105"/>
              </a:xfrm>
              <a:prstGeom prst="roundRect">
                <a:avLst>
                  <a:gd name="adj" fmla="val 3547"/>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5098"/>
                  </a:schemeClr>
                </a:outerShdw>
              </a:effectLst>
            </p:spPr>
            <p:txBody>
              <a:bodyPr spcFirstLastPara="1" wrap="square" lIns="73150" tIns="73150" rIns="73150" bIns="73150" anchor="t" anchorCtr="1">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2"/>
                  </a:solidFill>
                  <a:latin typeface="Arial"/>
                  <a:ea typeface="Arial"/>
                  <a:cs typeface="Arial"/>
                  <a:sym typeface="Arial"/>
                </a:endParaRPr>
              </a:p>
            </p:txBody>
          </p:sp>
          <p:pic>
            <p:nvPicPr>
              <p:cNvPr id="4741" name="Google Shape;4741;p161" descr="Background pattern&#10;&#10;Description automatically generated"/>
              <p:cNvPicPr preferRelativeResize="0"/>
              <p:nvPr/>
            </p:nvPicPr>
            <p:blipFill rotWithShape="1">
              <a:blip r:embed="rId3">
                <a:alphaModFix/>
              </a:blip>
              <a:srcRect/>
              <a:stretch/>
            </p:blipFill>
            <p:spPr>
              <a:xfrm>
                <a:off x="2963273" y="2584151"/>
                <a:ext cx="229770" cy="229771"/>
              </a:xfrm>
              <a:prstGeom prst="rect">
                <a:avLst/>
              </a:prstGeom>
              <a:noFill/>
              <a:ln>
                <a:noFill/>
              </a:ln>
            </p:spPr>
          </p:pic>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Demo</a:t>
            </a:r>
            <a:endParaRPr lang="en-US" b="0" dirty="0">
              <a:hlinkClick r:id="rId3"/>
            </a:endParaRPr>
          </a:p>
        </p:txBody>
      </p:sp>
    </p:spTree>
    <p:extLst>
      <p:ext uri="{BB962C8B-B14F-4D97-AF65-F5344CB8AC3E}">
        <p14:creationId xmlns:p14="http://schemas.microsoft.com/office/powerpoint/2010/main" val="409392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C4878CC-F6AE-B742-4E93-55B0CFB56465}"/>
              </a:ext>
            </a:extLst>
          </p:cNvPr>
          <p:cNvSpPr>
            <a:spLocks noGrp="1"/>
          </p:cNvSpPr>
          <p:nvPr>
            <p:ph type="title"/>
          </p:nvPr>
        </p:nvSpPr>
        <p:spPr>
          <a:xfrm>
            <a:off x="227621" y="227622"/>
            <a:ext cx="8688758" cy="360088"/>
          </a:xfrm>
        </p:spPr>
        <p:txBody>
          <a:bodyPr anchor="t">
            <a:normAutofit/>
          </a:bodyPr>
          <a:lstStyle/>
          <a:p>
            <a:r>
              <a:rPr lang="en-US" dirty="0"/>
              <a:t>Demos</a:t>
            </a:r>
          </a:p>
        </p:txBody>
      </p:sp>
      <p:sp>
        <p:nvSpPr>
          <p:cNvPr id="14" name="Content Placeholder 2">
            <a:extLst>
              <a:ext uri="{FF2B5EF4-FFF2-40B4-BE49-F238E27FC236}">
                <a16:creationId xmlns:a16="http://schemas.microsoft.com/office/drawing/2014/main" id="{CBC24676-39DE-19AC-F5F6-233FDB7F7F30}"/>
              </a:ext>
            </a:extLst>
          </p:cNvPr>
          <p:cNvSpPr>
            <a:spLocks noGrp="1"/>
          </p:cNvSpPr>
          <p:nvPr>
            <p:ph sz="quarter" idx="10"/>
          </p:nvPr>
        </p:nvSpPr>
        <p:spPr>
          <a:xfrm>
            <a:off x="227013" y="666751"/>
            <a:ext cx="8688758" cy="4096512"/>
          </a:xfrm>
        </p:spPr>
        <p:txBody>
          <a:bodyPr/>
          <a:lstStyle/>
          <a:p>
            <a:r>
              <a:rPr lang="en-US" dirty="0"/>
              <a:t>Stream Processing (Embedded)</a:t>
            </a:r>
          </a:p>
          <a:p>
            <a:r>
              <a:rPr lang="en-US" dirty="0"/>
              <a:t>Stream Processing (Client/Server)</a:t>
            </a:r>
          </a:p>
          <a:p>
            <a:r>
              <a:rPr lang="en-GB" b="1" dirty="0"/>
              <a:t>SQL Over Kafka</a:t>
            </a:r>
          </a:p>
          <a:p>
            <a:pPr marL="0" indent="0">
              <a:buNone/>
            </a:pPr>
            <a:endParaRPr lang="en-US" dirty="0"/>
          </a:p>
          <a:p>
            <a:endParaRPr lang="en-US" dirty="0"/>
          </a:p>
        </p:txBody>
      </p:sp>
    </p:spTree>
    <p:extLst>
      <p:ext uri="{BB962C8B-B14F-4D97-AF65-F5344CB8AC3E}">
        <p14:creationId xmlns:p14="http://schemas.microsoft.com/office/powerpoint/2010/main" val="229533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E50DD37-3165-E58B-C78F-E2D5CD3902E5}"/>
              </a:ext>
            </a:extLst>
          </p:cNvPr>
          <p:cNvSpPr>
            <a:spLocks noGrp="1"/>
          </p:cNvSpPr>
          <p:nvPr>
            <p:ph type="title"/>
          </p:nvPr>
        </p:nvSpPr>
        <p:spPr>
          <a:xfrm>
            <a:off x="227621" y="227622"/>
            <a:ext cx="8688758" cy="360088"/>
          </a:xfrm>
        </p:spPr>
        <p:txBody>
          <a:bodyPr anchor="t">
            <a:normAutofit/>
          </a:bodyPr>
          <a:lstStyle/>
          <a:p>
            <a:r>
              <a:rPr lang="en-US" dirty="0"/>
              <a:t>About me</a:t>
            </a:r>
          </a:p>
        </p:txBody>
      </p:sp>
      <p:sp>
        <p:nvSpPr>
          <p:cNvPr id="11" name="Content Placeholder 2">
            <a:extLst>
              <a:ext uri="{FF2B5EF4-FFF2-40B4-BE49-F238E27FC236}">
                <a16:creationId xmlns:a16="http://schemas.microsoft.com/office/drawing/2014/main" id="{BE350C4E-F575-A7AB-8AD7-D99AE8E0DDCE}"/>
              </a:ext>
            </a:extLst>
          </p:cNvPr>
          <p:cNvSpPr>
            <a:spLocks noGrp="1"/>
          </p:cNvSpPr>
          <p:nvPr>
            <p:ph sz="quarter" idx="10"/>
          </p:nvPr>
        </p:nvSpPr>
        <p:spPr>
          <a:xfrm>
            <a:off x="227013" y="666750"/>
            <a:ext cx="4270561" cy="4093515"/>
          </a:xfrm>
        </p:spPr>
        <p:txBody>
          <a:bodyPr>
            <a:normAutofit/>
          </a:bodyPr>
          <a:lstStyle/>
          <a:p>
            <a:pPr>
              <a:spcAft>
                <a:spcPts val="600"/>
              </a:spcAft>
            </a:pPr>
            <a:r>
              <a:rPr lang="en-US" dirty="0"/>
              <a:t>Fawaz Ghali</a:t>
            </a:r>
          </a:p>
          <a:p>
            <a:pPr>
              <a:spcAft>
                <a:spcPts val="600"/>
              </a:spcAft>
            </a:pPr>
            <a:r>
              <a:rPr lang="en-US" dirty="0"/>
              <a:t>Developer Advocate at Hazelcast</a:t>
            </a:r>
          </a:p>
          <a:p>
            <a:pPr>
              <a:spcAft>
                <a:spcPts val="600"/>
              </a:spcAft>
            </a:pPr>
            <a:r>
              <a:rPr lang="en-US" dirty="0"/>
              <a:t>Liverpool, UK</a:t>
            </a:r>
          </a:p>
          <a:p>
            <a:pPr>
              <a:spcAft>
                <a:spcPts val="600"/>
              </a:spcAft>
            </a:pPr>
            <a:r>
              <a:rPr lang="en-US" dirty="0"/>
              <a:t>+20 years of experience in the industry, research and academia</a:t>
            </a:r>
          </a:p>
          <a:p>
            <a:pPr>
              <a:spcAft>
                <a:spcPts val="600"/>
              </a:spcAft>
            </a:pPr>
            <a:r>
              <a:rPr lang="en-US" dirty="0"/>
              <a:t>PhD in Computer Science</a:t>
            </a:r>
          </a:p>
          <a:p>
            <a:pPr>
              <a:spcAft>
                <a:spcPts val="600"/>
              </a:spcAft>
            </a:pPr>
            <a:r>
              <a:rPr lang="en-US" dirty="0"/>
              <a:t>Sub 3 marathoner</a:t>
            </a:r>
          </a:p>
        </p:txBody>
      </p:sp>
      <p:pic>
        <p:nvPicPr>
          <p:cNvPr id="12" name="Content Placeholder 11" descr="A person wearing glasses&#10;&#10;Description automatically generated with low confidence">
            <a:extLst>
              <a:ext uri="{FF2B5EF4-FFF2-40B4-BE49-F238E27FC236}">
                <a16:creationId xmlns:a16="http://schemas.microsoft.com/office/drawing/2014/main" id="{841F4407-3FF8-477A-A480-5F0C59BFA3FB}"/>
              </a:ext>
            </a:extLst>
          </p:cNvPr>
          <p:cNvPicPr>
            <a:picLocks noGrp="1" noChangeAspect="1"/>
          </p:cNvPicPr>
          <p:nvPr>
            <p:ph sz="quarter" idx="11"/>
          </p:nvPr>
        </p:nvPicPr>
        <p:blipFill rotWithShape="1">
          <a:blip r:embed="rId3"/>
          <a:srcRect r="2" b="13973"/>
          <a:stretch/>
        </p:blipFill>
        <p:spPr>
          <a:xfrm>
            <a:off x="5426765" y="825777"/>
            <a:ext cx="2655337" cy="2545254"/>
          </a:xfrm>
          <a:noFill/>
        </p:spPr>
      </p:pic>
    </p:spTree>
    <p:extLst>
      <p:ext uri="{BB962C8B-B14F-4D97-AF65-F5344CB8AC3E}">
        <p14:creationId xmlns:p14="http://schemas.microsoft.com/office/powerpoint/2010/main" val="360025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C4878CC-F6AE-B742-4E93-55B0CFB56465}"/>
              </a:ext>
            </a:extLst>
          </p:cNvPr>
          <p:cNvSpPr>
            <a:spLocks noGrp="1"/>
          </p:cNvSpPr>
          <p:nvPr>
            <p:ph type="title"/>
          </p:nvPr>
        </p:nvSpPr>
        <p:spPr>
          <a:xfrm>
            <a:off x="227621" y="227622"/>
            <a:ext cx="8688758" cy="360088"/>
          </a:xfrm>
        </p:spPr>
        <p:txBody>
          <a:bodyPr anchor="t">
            <a:normAutofit fontScale="90000"/>
          </a:bodyPr>
          <a:lstStyle/>
          <a:p>
            <a:r>
              <a:rPr lang="en-US" dirty="0"/>
              <a:t>Stream Processing (Embedded)</a:t>
            </a:r>
            <a:br>
              <a:rPr lang="en-US" dirty="0"/>
            </a:br>
            <a:endParaRPr lang="en-US" dirty="0"/>
          </a:p>
        </p:txBody>
      </p:sp>
      <p:sp>
        <p:nvSpPr>
          <p:cNvPr id="14" name="Content Placeholder 2">
            <a:extLst>
              <a:ext uri="{FF2B5EF4-FFF2-40B4-BE49-F238E27FC236}">
                <a16:creationId xmlns:a16="http://schemas.microsoft.com/office/drawing/2014/main" id="{CBC24676-39DE-19AC-F5F6-233FDB7F7F30}"/>
              </a:ext>
            </a:extLst>
          </p:cNvPr>
          <p:cNvSpPr>
            <a:spLocks noGrp="1"/>
          </p:cNvSpPr>
          <p:nvPr>
            <p:ph sz="quarter" idx="10"/>
          </p:nvPr>
        </p:nvSpPr>
        <p:spPr>
          <a:xfrm>
            <a:off x="227013" y="666751"/>
            <a:ext cx="8688758" cy="4096512"/>
          </a:xfrm>
        </p:spPr>
        <p:txBody>
          <a:bodyPr/>
          <a:lstStyle/>
          <a:p>
            <a:r>
              <a:rPr lang="en-US" dirty="0"/>
              <a:t>Maven project</a:t>
            </a:r>
          </a:p>
          <a:p>
            <a:endParaRPr lang="en-US" dirty="0"/>
          </a:p>
          <a:p>
            <a:endParaRPr lang="en-US" dirty="0"/>
          </a:p>
          <a:p>
            <a:endParaRPr lang="en-US" dirty="0"/>
          </a:p>
          <a:p>
            <a:endParaRPr lang="en-US" dirty="0"/>
          </a:p>
          <a:p>
            <a:endParaRPr lang="en-US" dirty="0"/>
          </a:p>
          <a:p>
            <a:endParaRPr lang="en-US" dirty="0"/>
          </a:p>
          <a:p>
            <a:r>
              <a:rPr lang="en-US" dirty="0"/>
              <a:t>Build a pipeline</a:t>
            </a:r>
          </a:p>
          <a:p>
            <a:endParaRPr lang="en-US" dirty="0"/>
          </a:p>
        </p:txBody>
      </p:sp>
      <p:pic>
        <p:nvPicPr>
          <p:cNvPr id="4" name="Picture 3">
            <a:extLst>
              <a:ext uri="{FF2B5EF4-FFF2-40B4-BE49-F238E27FC236}">
                <a16:creationId xmlns:a16="http://schemas.microsoft.com/office/drawing/2014/main" id="{609E1FE4-6AF7-2B34-DF3B-AFCF9D5E436F}"/>
              </a:ext>
            </a:extLst>
          </p:cNvPr>
          <p:cNvPicPr>
            <a:picLocks noChangeAspect="1"/>
          </p:cNvPicPr>
          <p:nvPr/>
        </p:nvPicPr>
        <p:blipFill>
          <a:blip r:embed="rId2"/>
          <a:stretch>
            <a:fillRect/>
          </a:stretch>
        </p:blipFill>
        <p:spPr>
          <a:xfrm>
            <a:off x="1949265" y="2988104"/>
            <a:ext cx="5956300" cy="1854200"/>
          </a:xfrm>
          <a:prstGeom prst="rect">
            <a:avLst/>
          </a:prstGeom>
        </p:spPr>
      </p:pic>
      <p:pic>
        <p:nvPicPr>
          <p:cNvPr id="5" name="Picture 4">
            <a:extLst>
              <a:ext uri="{FF2B5EF4-FFF2-40B4-BE49-F238E27FC236}">
                <a16:creationId xmlns:a16="http://schemas.microsoft.com/office/drawing/2014/main" id="{3D910601-1B11-A23C-202B-F46458FAF1D1}"/>
              </a:ext>
            </a:extLst>
          </p:cNvPr>
          <p:cNvPicPr>
            <a:picLocks noChangeAspect="1"/>
          </p:cNvPicPr>
          <p:nvPr/>
        </p:nvPicPr>
        <p:blipFill>
          <a:blip r:embed="rId3"/>
          <a:stretch>
            <a:fillRect/>
          </a:stretch>
        </p:blipFill>
        <p:spPr>
          <a:xfrm>
            <a:off x="1949265" y="779620"/>
            <a:ext cx="5956300" cy="1600200"/>
          </a:xfrm>
          <a:prstGeom prst="rect">
            <a:avLst/>
          </a:prstGeom>
        </p:spPr>
      </p:pic>
    </p:spTree>
    <p:extLst>
      <p:ext uri="{BB962C8B-B14F-4D97-AF65-F5344CB8AC3E}">
        <p14:creationId xmlns:p14="http://schemas.microsoft.com/office/powerpoint/2010/main" val="2425845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384F94-4587-03A7-8ACA-7B45A209A758}"/>
              </a:ext>
            </a:extLst>
          </p:cNvPr>
          <p:cNvSpPr>
            <a:spLocks noGrp="1"/>
          </p:cNvSpPr>
          <p:nvPr>
            <p:ph type="title"/>
          </p:nvPr>
        </p:nvSpPr>
        <p:spPr>
          <a:xfrm>
            <a:off x="227621" y="227622"/>
            <a:ext cx="8688758" cy="360088"/>
          </a:xfrm>
        </p:spPr>
        <p:txBody>
          <a:bodyPr/>
          <a:lstStyle/>
          <a:p>
            <a:r>
              <a:rPr lang="en-US" dirty="0"/>
              <a:t>Stream Processing (Client/Server)</a:t>
            </a:r>
            <a:br>
              <a:rPr lang="en-US" dirty="0"/>
            </a:br>
            <a:endParaRPr lang="en-US" dirty="0"/>
          </a:p>
        </p:txBody>
      </p:sp>
      <p:sp>
        <p:nvSpPr>
          <p:cNvPr id="11" name="Content Placeholder 2">
            <a:extLst>
              <a:ext uri="{FF2B5EF4-FFF2-40B4-BE49-F238E27FC236}">
                <a16:creationId xmlns:a16="http://schemas.microsoft.com/office/drawing/2014/main" id="{E67A04EC-8624-25E9-ABF9-89C87366A1E6}"/>
              </a:ext>
            </a:extLst>
          </p:cNvPr>
          <p:cNvSpPr>
            <a:spLocks noGrp="1"/>
          </p:cNvSpPr>
          <p:nvPr>
            <p:ph sz="quarter" idx="10"/>
          </p:nvPr>
        </p:nvSpPr>
        <p:spPr>
          <a:xfrm>
            <a:off x="227013" y="666751"/>
            <a:ext cx="8688758" cy="4096512"/>
          </a:xfrm>
        </p:spPr>
        <p:txBody>
          <a:bodyPr/>
          <a:lstStyle/>
          <a:p>
            <a:r>
              <a:rPr lang="en-US" dirty="0"/>
              <a:t>Start a Hazelcast Member</a:t>
            </a:r>
          </a:p>
          <a:p>
            <a:pPr lvl="4"/>
            <a:r>
              <a:rPr lang="en-GB" dirty="0"/>
              <a:t>docker run -it --network hazelcast-network --rm -p 5701:5701 hazelcast/hazelcast:5.1.2</a:t>
            </a:r>
          </a:p>
          <a:p>
            <a:pPr marL="806450" lvl="4" indent="0">
              <a:buNone/>
            </a:pPr>
            <a:endParaRPr lang="en-US" dirty="0"/>
          </a:p>
          <a:p>
            <a:r>
              <a:rPr lang="en-US" dirty="0"/>
              <a:t>Submit your Job to the Member</a:t>
            </a:r>
          </a:p>
          <a:p>
            <a:pPr lvl="4"/>
            <a:r>
              <a:rPr lang="en-GB" dirty="0"/>
              <a:t>docker run -it --network hazelcast-network -v /Users/</a:t>
            </a:r>
            <a:r>
              <a:rPr lang="en-GB" dirty="0" err="1"/>
              <a:t>fghali</a:t>
            </a:r>
            <a:r>
              <a:rPr lang="en-GB" dirty="0"/>
              <a:t>/</a:t>
            </a:r>
            <a:r>
              <a:rPr lang="en-GB" dirty="0" err="1"/>
              <a:t>NetBeansProjects</a:t>
            </a:r>
            <a:r>
              <a:rPr lang="en-GB" dirty="0"/>
              <a:t>/</a:t>
            </a:r>
            <a:r>
              <a:rPr lang="en-GB" dirty="0" err="1"/>
              <a:t>istanbulcoders</a:t>
            </a:r>
            <a:r>
              <a:rPr lang="en-GB" dirty="0"/>
              <a:t>/target:/jars --rm hazelcast/hazelcast:5.1.2 </a:t>
            </a:r>
            <a:r>
              <a:rPr lang="en-GB" dirty="0" err="1"/>
              <a:t>hz</a:t>
            </a:r>
            <a:r>
              <a:rPr lang="en-GB" dirty="0"/>
              <a:t>-cli -t 172.18.0.2 submit -c com.hazelcast.istanbulcoders.ClientServer /jars/ic-1.0-SNAPSHOT.jar</a:t>
            </a:r>
          </a:p>
          <a:p>
            <a:pPr marL="806450" lvl="4" indent="0">
              <a:buNone/>
            </a:pPr>
            <a:endParaRPr lang="en-US" dirty="0"/>
          </a:p>
          <a:p>
            <a:r>
              <a:rPr lang="en-US" dirty="0"/>
              <a:t>Monitor your Jobs in Management Center</a:t>
            </a:r>
          </a:p>
          <a:p>
            <a:pPr lvl="4"/>
            <a:r>
              <a:rPr lang="en-GB" dirty="0"/>
              <a:t>docker run --network hazelcast-network -p 8080:8080 hazelcast/management-center:latest-snapshot</a:t>
            </a:r>
            <a:endParaRPr lang="en-US" dirty="0"/>
          </a:p>
          <a:p>
            <a:endParaRPr lang="en-US" dirty="0"/>
          </a:p>
          <a:p>
            <a:endParaRPr lang="en-US" dirty="0"/>
          </a:p>
        </p:txBody>
      </p:sp>
    </p:spTree>
    <p:extLst>
      <p:ext uri="{BB962C8B-B14F-4D97-AF65-F5344CB8AC3E}">
        <p14:creationId xmlns:p14="http://schemas.microsoft.com/office/powerpoint/2010/main" val="3378698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2DDB79-8703-3EC2-F836-F51EF690A0CF}"/>
              </a:ext>
            </a:extLst>
          </p:cNvPr>
          <p:cNvSpPr>
            <a:spLocks noGrp="1"/>
          </p:cNvSpPr>
          <p:nvPr>
            <p:ph type="title"/>
          </p:nvPr>
        </p:nvSpPr>
        <p:spPr>
          <a:xfrm>
            <a:off x="227621" y="227622"/>
            <a:ext cx="8688758" cy="360088"/>
          </a:xfrm>
        </p:spPr>
        <p:txBody>
          <a:bodyPr/>
          <a:lstStyle/>
          <a:p>
            <a:r>
              <a:rPr lang="en-GB" b="0" dirty="0"/>
              <a:t> SQL Over Kafka</a:t>
            </a:r>
            <a:endParaRPr lang="en-US" dirty="0"/>
          </a:p>
        </p:txBody>
      </p:sp>
      <p:pic>
        <p:nvPicPr>
          <p:cNvPr id="5" name="Picture 4">
            <a:extLst>
              <a:ext uri="{FF2B5EF4-FFF2-40B4-BE49-F238E27FC236}">
                <a16:creationId xmlns:a16="http://schemas.microsoft.com/office/drawing/2014/main" id="{C4BF0C80-F263-50CE-8441-3BE0D3250CBF}"/>
              </a:ext>
            </a:extLst>
          </p:cNvPr>
          <p:cNvPicPr>
            <a:picLocks noChangeAspect="1"/>
          </p:cNvPicPr>
          <p:nvPr/>
        </p:nvPicPr>
        <p:blipFill>
          <a:blip r:embed="rId2"/>
          <a:stretch>
            <a:fillRect/>
          </a:stretch>
        </p:blipFill>
        <p:spPr>
          <a:xfrm>
            <a:off x="1115903" y="587710"/>
            <a:ext cx="6912193" cy="4179956"/>
          </a:xfrm>
          <a:prstGeom prst="rect">
            <a:avLst/>
          </a:prstGeom>
        </p:spPr>
      </p:pic>
    </p:spTree>
    <p:extLst>
      <p:ext uri="{BB962C8B-B14F-4D97-AF65-F5344CB8AC3E}">
        <p14:creationId xmlns:p14="http://schemas.microsoft.com/office/powerpoint/2010/main" val="2668174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E3CFA4-91C7-8AC3-B4C0-05C1C9A34571}"/>
              </a:ext>
            </a:extLst>
          </p:cNvPr>
          <p:cNvSpPr>
            <a:spLocks noGrp="1"/>
          </p:cNvSpPr>
          <p:nvPr>
            <p:ph type="title"/>
          </p:nvPr>
        </p:nvSpPr>
        <p:spPr>
          <a:xfrm>
            <a:off x="227621" y="227622"/>
            <a:ext cx="8688758" cy="360088"/>
          </a:xfrm>
        </p:spPr>
        <p:txBody>
          <a:bodyPr/>
          <a:lstStyle/>
          <a:p>
            <a:r>
              <a:rPr lang="en-GB" b="0" dirty="0"/>
              <a:t> SQL Over Kafka</a:t>
            </a:r>
            <a:endParaRPr lang="en-US" dirty="0"/>
          </a:p>
        </p:txBody>
      </p:sp>
      <p:sp>
        <p:nvSpPr>
          <p:cNvPr id="16" name="Content Placeholder 2">
            <a:extLst>
              <a:ext uri="{FF2B5EF4-FFF2-40B4-BE49-F238E27FC236}">
                <a16:creationId xmlns:a16="http://schemas.microsoft.com/office/drawing/2014/main" id="{A1D5E2E2-26F8-B7F7-0004-81FE0F6A41B9}"/>
              </a:ext>
            </a:extLst>
          </p:cNvPr>
          <p:cNvSpPr>
            <a:spLocks noGrp="1"/>
          </p:cNvSpPr>
          <p:nvPr>
            <p:ph sz="quarter" idx="10"/>
          </p:nvPr>
        </p:nvSpPr>
        <p:spPr>
          <a:xfrm>
            <a:off x="227013" y="666751"/>
            <a:ext cx="8688758" cy="4096512"/>
          </a:xfrm>
        </p:spPr>
        <p:txBody>
          <a:bodyPr/>
          <a:lstStyle/>
          <a:p>
            <a:r>
              <a:rPr lang="en-US" dirty="0"/>
              <a:t>A Hazelcast cluster in client/server mode</a:t>
            </a:r>
          </a:p>
          <a:p>
            <a:r>
              <a:rPr lang="en-GB" dirty="0"/>
              <a:t>A connection to the SQL shell</a:t>
            </a:r>
            <a:endParaRPr lang="en-US" dirty="0"/>
          </a:p>
          <a:p>
            <a:r>
              <a:rPr lang="en-US" dirty="0"/>
              <a:t>Set Up a Kafka Broker</a:t>
            </a:r>
          </a:p>
          <a:p>
            <a:r>
              <a:rPr lang="en-US" dirty="0"/>
              <a:t>Create a Mapping to Kafka</a:t>
            </a:r>
          </a:p>
          <a:p>
            <a:r>
              <a:rPr lang="en-GB" dirty="0"/>
              <a:t>Run a Streaming Query on the Kafka Topic</a:t>
            </a:r>
          </a:p>
          <a:p>
            <a:r>
              <a:rPr lang="en-GB" dirty="0"/>
              <a:t>Enrich the Data in the Kafka Messages</a:t>
            </a:r>
          </a:p>
          <a:p>
            <a:r>
              <a:rPr lang="en-GB" dirty="0"/>
              <a:t>Ingest Query Results into a Hazelcast Map</a:t>
            </a:r>
          </a:p>
          <a:p>
            <a:r>
              <a:rPr lang="en-GB" dirty="0"/>
              <a:t>Cancel the Job</a:t>
            </a:r>
          </a:p>
          <a:p>
            <a:pPr marL="0" indent="0">
              <a:buNone/>
            </a:pPr>
            <a:endParaRPr lang="en-GB" dirty="0"/>
          </a:p>
          <a:p>
            <a:endParaRPr lang="en-GB" dirty="0"/>
          </a:p>
          <a:p>
            <a:endParaRPr lang="en-GB" dirty="0"/>
          </a:p>
          <a:p>
            <a:endParaRPr lang="en-US" dirty="0"/>
          </a:p>
        </p:txBody>
      </p:sp>
    </p:spTree>
    <p:extLst>
      <p:ext uri="{BB962C8B-B14F-4D97-AF65-F5344CB8AC3E}">
        <p14:creationId xmlns:p14="http://schemas.microsoft.com/office/powerpoint/2010/main" val="2457619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F9CA-5BA4-A111-6055-F55BAF94DAFE}"/>
              </a:ext>
            </a:extLst>
          </p:cNvPr>
          <p:cNvSpPr>
            <a:spLocks noGrp="1"/>
          </p:cNvSpPr>
          <p:nvPr>
            <p:ph type="title"/>
          </p:nvPr>
        </p:nvSpPr>
        <p:spPr/>
        <p:txBody>
          <a:bodyPr/>
          <a:lstStyle/>
          <a:p>
            <a:r>
              <a:rPr lang="en-US" dirty="0"/>
              <a:t>Best Practices</a:t>
            </a:r>
          </a:p>
        </p:txBody>
      </p:sp>
      <p:sp>
        <p:nvSpPr>
          <p:cNvPr id="4" name="Content Placeholder 3">
            <a:extLst>
              <a:ext uri="{FF2B5EF4-FFF2-40B4-BE49-F238E27FC236}">
                <a16:creationId xmlns:a16="http://schemas.microsoft.com/office/drawing/2014/main" id="{2FACCB55-EB23-8F90-8F6F-1EA69BAC8D4C}"/>
              </a:ext>
            </a:extLst>
          </p:cNvPr>
          <p:cNvSpPr>
            <a:spLocks noGrp="1"/>
          </p:cNvSpPr>
          <p:nvPr>
            <p:ph sz="quarter" idx="10"/>
          </p:nvPr>
        </p:nvSpPr>
        <p:spPr/>
        <p:txBody>
          <a:bodyPr/>
          <a:lstStyle/>
          <a:p>
            <a:r>
              <a:rPr lang="en-US" dirty="0"/>
              <a:t>Ingest data in real-time in any format</a:t>
            </a:r>
          </a:p>
          <a:p>
            <a:r>
              <a:rPr lang="en-US" dirty="0"/>
              <a:t>Use SQL to analyze data in real-time</a:t>
            </a:r>
          </a:p>
          <a:p>
            <a:r>
              <a:rPr lang="en-US" dirty="0"/>
              <a:t>Minimizing disk I/O by caching your data at scale</a:t>
            </a:r>
          </a:p>
          <a:p>
            <a:r>
              <a:rPr lang="en-US" dirty="0"/>
              <a:t>Use real-time data for multiple purposes</a:t>
            </a:r>
          </a:p>
          <a:p>
            <a:r>
              <a:rPr lang="en-US" dirty="0"/>
              <a:t>Focus on simplifying your code</a:t>
            </a:r>
          </a:p>
          <a:p>
            <a:r>
              <a:rPr lang="en-US" dirty="0"/>
              <a:t>Think if you need a zero downtime</a:t>
            </a:r>
          </a:p>
          <a:p>
            <a:r>
              <a:rPr lang="en-US" b="1" dirty="0">
                <a:solidFill>
                  <a:schemeClr val="accent1">
                    <a:lumMod val="60000"/>
                    <a:lumOff val="40000"/>
                  </a:schemeClr>
                </a:solidFill>
              </a:rPr>
              <a:t>Avoid the enemies (if you can)</a:t>
            </a:r>
          </a:p>
          <a:p>
            <a:endParaRPr lang="en-US" dirty="0"/>
          </a:p>
        </p:txBody>
      </p:sp>
    </p:spTree>
    <p:extLst>
      <p:ext uri="{BB962C8B-B14F-4D97-AF65-F5344CB8AC3E}">
        <p14:creationId xmlns:p14="http://schemas.microsoft.com/office/powerpoint/2010/main" val="2043913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B4FED-1EDF-9247-A521-C7757163C2E4}"/>
              </a:ext>
            </a:extLst>
          </p:cNvPr>
          <p:cNvSpPr>
            <a:spLocks noGrp="1"/>
          </p:cNvSpPr>
          <p:nvPr>
            <p:ph type="title"/>
          </p:nvPr>
        </p:nvSpPr>
        <p:spPr/>
        <p:txBody>
          <a:bodyPr/>
          <a:lstStyle/>
          <a:p>
            <a:r>
              <a:rPr lang="en-US" dirty="0"/>
              <a:t>Enemies of Stream Processing</a:t>
            </a:r>
          </a:p>
        </p:txBody>
      </p:sp>
      <p:sp>
        <p:nvSpPr>
          <p:cNvPr id="5" name="Content Placeholder 4">
            <a:extLst>
              <a:ext uri="{FF2B5EF4-FFF2-40B4-BE49-F238E27FC236}">
                <a16:creationId xmlns:a16="http://schemas.microsoft.com/office/drawing/2014/main" id="{A36EFAC4-CE03-414A-9E14-6BE559AB8705}"/>
              </a:ext>
            </a:extLst>
          </p:cNvPr>
          <p:cNvSpPr>
            <a:spLocks noGrp="1"/>
          </p:cNvSpPr>
          <p:nvPr>
            <p:ph sz="quarter" idx="10"/>
          </p:nvPr>
        </p:nvSpPr>
        <p:spPr>
          <a:xfrm>
            <a:off x="227013" y="924096"/>
            <a:ext cx="8688757" cy="3912599"/>
          </a:xfrm>
        </p:spPr>
        <p:txBody>
          <a:bodyPr/>
          <a:lstStyle/>
          <a:p>
            <a:r>
              <a:rPr lang="en-US" dirty="0"/>
              <a:t>Network Hops</a:t>
            </a:r>
          </a:p>
          <a:p>
            <a:r>
              <a:rPr lang="en-US" dirty="0"/>
              <a:t>Storage I/O</a:t>
            </a:r>
          </a:p>
          <a:p>
            <a:r>
              <a:rPr lang="en-US" dirty="0"/>
              <a:t>Processor – “Context Switching”</a:t>
            </a:r>
          </a:p>
          <a:p>
            <a:r>
              <a:rPr lang="en-US" dirty="0"/>
              <a:t>Excessive or Unnecessary “Staged”  Elements to Architecture</a:t>
            </a:r>
          </a:p>
          <a:p>
            <a:r>
              <a:rPr lang="en-US" dirty="0"/>
              <a:t>Data Enrichment Requiring Added Data Retrieval</a:t>
            </a:r>
          </a:p>
        </p:txBody>
      </p:sp>
    </p:spTree>
    <p:extLst>
      <p:ext uri="{BB962C8B-B14F-4D97-AF65-F5344CB8AC3E}">
        <p14:creationId xmlns:p14="http://schemas.microsoft.com/office/powerpoint/2010/main" val="3175321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623D-9203-EF40-836D-81C8C4733187}"/>
              </a:ext>
            </a:extLst>
          </p:cNvPr>
          <p:cNvSpPr>
            <a:spLocks noGrp="1"/>
          </p:cNvSpPr>
          <p:nvPr>
            <p:ph type="title"/>
          </p:nvPr>
        </p:nvSpPr>
        <p:spPr>
          <a:xfrm>
            <a:off x="227621" y="227622"/>
            <a:ext cx="8688758" cy="360088"/>
          </a:xfrm>
        </p:spPr>
        <p:txBody>
          <a:bodyPr anchor="t">
            <a:normAutofit/>
          </a:bodyPr>
          <a:lstStyle/>
          <a:p>
            <a:r>
              <a:rPr lang="en-US"/>
              <a:t>Give It a Try or Learn More</a:t>
            </a:r>
          </a:p>
        </p:txBody>
      </p:sp>
      <p:sp>
        <p:nvSpPr>
          <p:cNvPr id="8" name="Content Placeholder 2">
            <a:extLst>
              <a:ext uri="{FF2B5EF4-FFF2-40B4-BE49-F238E27FC236}">
                <a16:creationId xmlns:a16="http://schemas.microsoft.com/office/drawing/2014/main" id="{838F70B3-2410-D8DF-8741-4B092B1EECA4}"/>
              </a:ext>
            </a:extLst>
          </p:cNvPr>
          <p:cNvSpPr>
            <a:spLocks noGrp="1"/>
          </p:cNvSpPr>
          <p:nvPr>
            <p:ph sz="quarter" idx="10"/>
          </p:nvPr>
        </p:nvSpPr>
        <p:spPr>
          <a:xfrm>
            <a:off x="227013" y="666750"/>
            <a:ext cx="4270561" cy="4093515"/>
          </a:xfrm>
        </p:spPr>
        <p:txBody>
          <a:bodyPr/>
          <a:lstStyle/>
          <a:p>
            <a:r>
              <a:rPr lang="en-US" dirty="0">
                <a:solidFill>
                  <a:schemeClr val="bg1"/>
                </a:solidFill>
              </a:rPr>
              <a:t>Try Hazelcast </a:t>
            </a:r>
          </a:p>
          <a:p>
            <a:pPr marL="0" indent="0">
              <a:buNone/>
            </a:pPr>
            <a:r>
              <a:rPr lang="en-US" dirty="0">
                <a:solidFill>
                  <a:schemeClr val="bg1"/>
                </a:solidFill>
                <a:hlinkClick r:id="rId3">
                  <a:extLst>
                    <a:ext uri="{A12FA001-AC4F-418D-AE19-62706E023703}">
                      <ahyp:hlinkClr xmlns:ahyp="http://schemas.microsoft.com/office/drawing/2018/hyperlinkcolor" val="tx"/>
                    </a:ext>
                  </a:extLst>
                </a:hlinkClick>
              </a:rPr>
              <a:t>https://hazelcast.com/get-started/</a:t>
            </a:r>
            <a:endParaRPr lang="en-US" dirty="0">
              <a:solidFill>
                <a:schemeClr val="bg1"/>
              </a:solidFill>
            </a:endParaRPr>
          </a:p>
          <a:p>
            <a:pPr marL="0" indent="0">
              <a:buNone/>
            </a:pPr>
            <a:r>
              <a:rPr lang="en-US" dirty="0">
                <a:solidFill>
                  <a:schemeClr val="bg1"/>
                </a:solidFill>
                <a:hlinkClick r:id="rId4">
                  <a:extLst>
                    <a:ext uri="{A12FA001-AC4F-418D-AE19-62706E023703}">
                      <ahyp:hlinkClr xmlns:ahyp="http://schemas.microsoft.com/office/drawing/2018/hyperlinkcolor" val="tx"/>
                    </a:ext>
                  </a:extLst>
                </a:hlinkClick>
              </a:rPr>
              <a:t>https://cloud.hazelcast.com/sign-up</a:t>
            </a:r>
            <a:endParaRPr lang="en-US" dirty="0">
              <a:solidFill>
                <a:schemeClr val="bg1"/>
              </a:solidFill>
            </a:endParaRPr>
          </a:p>
          <a:p>
            <a:pPr marL="0" indent="0">
              <a:buNone/>
            </a:pPr>
            <a:endParaRPr lang="en-US" dirty="0">
              <a:solidFill>
                <a:schemeClr val="bg1"/>
              </a:solidFill>
            </a:endParaRPr>
          </a:p>
          <a:p>
            <a:endParaRPr lang="en-US" dirty="0">
              <a:solidFill>
                <a:schemeClr val="bg1"/>
              </a:solidFill>
            </a:endParaRPr>
          </a:p>
        </p:txBody>
      </p:sp>
      <p:sp>
        <p:nvSpPr>
          <p:cNvPr id="10" name="Content Placeholder 3">
            <a:extLst>
              <a:ext uri="{FF2B5EF4-FFF2-40B4-BE49-F238E27FC236}">
                <a16:creationId xmlns:a16="http://schemas.microsoft.com/office/drawing/2014/main" id="{8AB07B53-CD8A-C62D-6E86-72608A660476}"/>
              </a:ext>
            </a:extLst>
          </p:cNvPr>
          <p:cNvSpPr>
            <a:spLocks noGrp="1"/>
          </p:cNvSpPr>
          <p:nvPr>
            <p:ph sz="quarter" idx="11"/>
          </p:nvPr>
        </p:nvSpPr>
        <p:spPr>
          <a:xfrm>
            <a:off x="4646428" y="681041"/>
            <a:ext cx="4270561" cy="4093516"/>
          </a:xfrm>
        </p:spPr>
        <p:txBody>
          <a:bodyPr/>
          <a:lstStyle/>
          <a:p>
            <a:r>
              <a:rPr lang="en-US" dirty="0">
                <a:solidFill>
                  <a:schemeClr val="bg1"/>
                </a:solidFill>
              </a:rPr>
              <a:t>Learn More </a:t>
            </a:r>
          </a:p>
          <a:p>
            <a:pPr marL="0" indent="0">
              <a:buNone/>
            </a:pPr>
            <a:r>
              <a:rPr lang="en-US" dirty="0">
                <a:solidFill>
                  <a:schemeClr val="bg1"/>
                </a:solidFill>
              </a:rPr>
              <a:t>Docs: </a:t>
            </a:r>
            <a:r>
              <a:rPr lang="en-US" dirty="0">
                <a:solidFill>
                  <a:schemeClr val="bg1"/>
                </a:solidFill>
                <a:hlinkClick r:id="rId5">
                  <a:extLst>
                    <a:ext uri="{A12FA001-AC4F-418D-AE19-62706E023703}">
                      <ahyp:hlinkClr xmlns:ahyp="http://schemas.microsoft.com/office/drawing/2018/hyperlinkcolor" val="tx"/>
                    </a:ext>
                  </a:extLst>
                </a:hlinkClick>
              </a:rPr>
              <a:t>https://docs.hazelcast.com/home/index.html</a:t>
            </a:r>
            <a:endParaRPr lang="en-US" dirty="0">
              <a:solidFill>
                <a:schemeClr val="bg1"/>
              </a:solidFill>
            </a:endParaRPr>
          </a:p>
          <a:p>
            <a:pPr marL="0" indent="0">
              <a:buNone/>
            </a:pPr>
            <a:r>
              <a:rPr lang="en-US" dirty="0">
                <a:solidFill>
                  <a:schemeClr val="bg1"/>
                </a:solidFill>
              </a:rPr>
              <a:t>Training: </a:t>
            </a:r>
            <a:r>
              <a:rPr lang="en-US" dirty="0">
                <a:solidFill>
                  <a:schemeClr val="bg1"/>
                </a:solidFill>
                <a:hlinkClick r:id="rId6">
                  <a:extLst>
                    <a:ext uri="{A12FA001-AC4F-418D-AE19-62706E023703}">
                      <ahyp:hlinkClr xmlns:ahyp="http://schemas.microsoft.com/office/drawing/2018/hyperlinkcolor" val="tx"/>
                    </a:ext>
                  </a:extLst>
                </a:hlinkClick>
              </a:rPr>
              <a:t>https://training.hazelcast.com/</a:t>
            </a:r>
            <a:endParaRPr lang="en-US" dirty="0">
              <a:solidFill>
                <a:schemeClr val="bg1"/>
              </a:solidFill>
            </a:endParaRPr>
          </a:p>
          <a:p>
            <a:pPr marL="0" indent="0">
              <a:buNone/>
            </a:pPr>
            <a:r>
              <a:rPr lang="en-US" dirty="0">
                <a:solidFill>
                  <a:schemeClr val="bg1"/>
                </a:solidFill>
              </a:rPr>
              <a:t>Blogs: </a:t>
            </a:r>
            <a:r>
              <a:rPr lang="en-US" dirty="0">
                <a:solidFill>
                  <a:schemeClr val="bg1"/>
                </a:solidFill>
                <a:hlinkClick r:id="rId7">
                  <a:extLst>
                    <a:ext uri="{A12FA001-AC4F-418D-AE19-62706E023703}">
                      <ahyp:hlinkClr xmlns:ahyp="http://schemas.microsoft.com/office/drawing/2018/hyperlinkcolor" val="tx"/>
                    </a:ext>
                  </a:extLst>
                </a:hlinkClick>
              </a:rPr>
              <a:t>https://hazelcast.com/blog/</a:t>
            </a:r>
            <a:r>
              <a:rPr lang="en-US"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3094588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613B87-EC2C-8679-3B43-362C0919F415}"/>
              </a:ext>
            </a:extLst>
          </p:cNvPr>
          <p:cNvSpPr>
            <a:spLocks noGrp="1"/>
          </p:cNvSpPr>
          <p:nvPr>
            <p:ph type="title"/>
          </p:nvPr>
        </p:nvSpPr>
        <p:spPr>
          <a:xfrm>
            <a:off x="227621" y="227622"/>
            <a:ext cx="8688758" cy="360088"/>
          </a:xfrm>
        </p:spPr>
        <p:txBody>
          <a:bodyPr/>
          <a:lstStyle/>
          <a:p>
            <a:r>
              <a:rPr lang="en-US" dirty="0"/>
              <a:t>Join the Hazelcast Developer Community</a:t>
            </a:r>
          </a:p>
        </p:txBody>
      </p:sp>
      <p:sp>
        <p:nvSpPr>
          <p:cNvPr id="11" name="Content Placeholder 2">
            <a:extLst>
              <a:ext uri="{FF2B5EF4-FFF2-40B4-BE49-F238E27FC236}">
                <a16:creationId xmlns:a16="http://schemas.microsoft.com/office/drawing/2014/main" id="{11199EEA-0D17-6481-BAA2-FEB5559B65B8}"/>
              </a:ext>
            </a:extLst>
          </p:cNvPr>
          <p:cNvSpPr>
            <a:spLocks noGrp="1"/>
          </p:cNvSpPr>
          <p:nvPr>
            <p:ph sz="quarter" idx="10"/>
          </p:nvPr>
        </p:nvSpPr>
        <p:spPr>
          <a:xfrm>
            <a:off x="227013" y="666751"/>
            <a:ext cx="8688758" cy="4096512"/>
          </a:xfrm>
        </p:spPr>
        <p:txBody>
          <a:bodyPr/>
          <a:lstStyle/>
          <a:p>
            <a:r>
              <a:rPr lang="en-US" dirty="0">
                <a:solidFill>
                  <a:schemeClr val="bg1"/>
                </a:solidFill>
              </a:rPr>
              <a:t>Slack: Join the Hazelcast Community on slack to chat with users and developers of Hazelcast.</a:t>
            </a:r>
          </a:p>
          <a:p>
            <a:r>
              <a:rPr lang="en-US" dirty="0">
                <a:solidFill>
                  <a:schemeClr val="bg1"/>
                </a:solidFill>
              </a:rPr>
              <a:t>Local events: Speak at or meet the Hazelcast Local community </a:t>
            </a:r>
          </a:p>
          <a:p>
            <a:r>
              <a:rPr lang="en-US" dirty="0">
                <a:solidFill>
                  <a:schemeClr val="bg1"/>
                </a:solidFill>
              </a:rPr>
              <a:t>Twitch live streams: Live sessions, interviews, office hours</a:t>
            </a:r>
          </a:p>
          <a:p>
            <a:r>
              <a:rPr lang="en-US" dirty="0">
                <a:solidFill>
                  <a:schemeClr val="bg1"/>
                </a:solidFill>
              </a:rPr>
              <a:t>Community Blog: Write about your experience or read how other developers use Hazelcast</a:t>
            </a:r>
          </a:p>
          <a:p>
            <a:r>
              <a:rPr lang="en-US" b="1" dirty="0">
                <a:solidFill>
                  <a:schemeClr val="bg1"/>
                </a:solidFill>
              </a:rPr>
              <a:t>Hazelcast Heroes: </a:t>
            </a:r>
            <a:r>
              <a:rPr lang="en-US" dirty="0">
                <a:solidFill>
                  <a:schemeClr val="bg1"/>
                </a:solidFill>
              </a:rPr>
              <a:t>Become a Hazelcast Hero</a:t>
            </a:r>
            <a:r>
              <a:rPr lang="en-US" b="1" dirty="0">
                <a:solidFill>
                  <a:schemeClr val="bg1"/>
                </a:solidFill>
              </a:rPr>
              <a:t> </a:t>
            </a:r>
            <a:r>
              <a:rPr lang="en-US" dirty="0">
                <a:solidFill>
                  <a:schemeClr val="bg1"/>
                </a:solidFill>
              </a:rPr>
              <a:t>(or even a Hazelcast employee)</a:t>
            </a:r>
          </a:p>
          <a:p>
            <a:endParaRPr lang="en-US" b="1" dirty="0">
              <a:solidFill>
                <a:schemeClr val="bg1"/>
              </a:solidFill>
            </a:endParaRPr>
          </a:p>
          <a:p>
            <a:r>
              <a:rPr lang="en-US" dirty="0">
                <a:solidFill>
                  <a:schemeClr val="bg1"/>
                </a:solidFill>
              </a:rPr>
              <a:t>Email: </a:t>
            </a:r>
            <a:r>
              <a:rPr lang="en-US" dirty="0">
                <a:solidFill>
                  <a:schemeClr val="bg1"/>
                </a:solidFill>
                <a:hlinkClick r:id="rId2">
                  <a:extLst>
                    <a:ext uri="{A12FA001-AC4F-418D-AE19-62706E023703}">
                      <ahyp:hlinkClr xmlns:ahyp="http://schemas.microsoft.com/office/drawing/2018/hyperlinkcolor" val="tx"/>
                    </a:ext>
                  </a:extLst>
                </a:hlinkClick>
              </a:rPr>
              <a:t>developer-relations@hazelcast.com</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771730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613B87-EC2C-8679-3B43-362C0919F415}"/>
              </a:ext>
            </a:extLst>
          </p:cNvPr>
          <p:cNvSpPr>
            <a:spLocks noGrp="1"/>
          </p:cNvSpPr>
          <p:nvPr>
            <p:ph type="title"/>
          </p:nvPr>
        </p:nvSpPr>
        <p:spPr>
          <a:xfrm>
            <a:off x="227621" y="227622"/>
            <a:ext cx="8688758" cy="360088"/>
          </a:xfrm>
        </p:spPr>
        <p:txBody>
          <a:bodyPr/>
          <a:lstStyle/>
          <a:p>
            <a:r>
              <a:rPr lang="en-US" dirty="0"/>
              <a:t>Hazelcast is Hiring!</a:t>
            </a:r>
          </a:p>
        </p:txBody>
      </p:sp>
      <p:sp>
        <p:nvSpPr>
          <p:cNvPr id="11" name="Content Placeholder 2">
            <a:extLst>
              <a:ext uri="{FF2B5EF4-FFF2-40B4-BE49-F238E27FC236}">
                <a16:creationId xmlns:a16="http://schemas.microsoft.com/office/drawing/2014/main" id="{11199EEA-0D17-6481-BAA2-FEB5559B65B8}"/>
              </a:ext>
            </a:extLst>
          </p:cNvPr>
          <p:cNvSpPr>
            <a:spLocks noGrp="1"/>
          </p:cNvSpPr>
          <p:nvPr>
            <p:ph sz="quarter" idx="10"/>
          </p:nvPr>
        </p:nvSpPr>
        <p:spPr>
          <a:xfrm>
            <a:off x="227013" y="666751"/>
            <a:ext cx="8688758" cy="4096512"/>
          </a:xfrm>
        </p:spPr>
        <p:txBody>
          <a:bodyPr/>
          <a:lstStyle/>
          <a:p>
            <a:r>
              <a:rPr lang="en-US" dirty="0">
                <a:solidFill>
                  <a:schemeClr val="bg1"/>
                </a:solidFill>
              </a:rPr>
              <a:t>Solutions Architect - Remote</a:t>
            </a:r>
          </a:p>
          <a:p>
            <a:r>
              <a:rPr lang="en-US" dirty="0">
                <a:solidFill>
                  <a:schemeClr val="bg1"/>
                </a:solidFill>
              </a:rPr>
              <a:t>Product Manager </a:t>
            </a:r>
          </a:p>
          <a:p>
            <a:r>
              <a:rPr lang="en-US" dirty="0">
                <a:solidFill>
                  <a:schemeClr val="bg1"/>
                </a:solidFill>
              </a:rPr>
              <a:t>Senior Product Manager</a:t>
            </a:r>
          </a:p>
          <a:p>
            <a:r>
              <a:rPr lang="en-US" dirty="0">
                <a:solidFill>
                  <a:schemeClr val="bg1"/>
                </a:solidFill>
              </a:rPr>
              <a:t>Software Engineer</a:t>
            </a:r>
          </a:p>
          <a:p>
            <a:r>
              <a:rPr lang="en-US" dirty="0">
                <a:solidFill>
                  <a:schemeClr val="bg1"/>
                </a:solidFill>
              </a:rPr>
              <a:t>Senior Software Engineer</a:t>
            </a:r>
          </a:p>
          <a:p>
            <a:r>
              <a:rPr lang="en-US" dirty="0">
                <a:solidFill>
                  <a:schemeClr val="bg1"/>
                </a:solidFill>
              </a:rPr>
              <a:t>Senior Site Reliability Engineer</a:t>
            </a:r>
          </a:p>
          <a:p>
            <a:r>
              <a:rPr lang="en-US" dirty="0">
                <a:solidFill>
                  <a:schemeClr val="bg1"/>
                </a:solidFill>
              </a:rPr>
              <a:t>Check: https://hazelcast.com/company/careers/</a:t>
            </a: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932273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EC4DFDA-C386-DA49-847E-D2A4297DD898}"/>
              </a:ext>
            </a:extLst>
          </p:cNvPr>
          <p:cNvSpPr>
            <a:spLocks noGrp="1"/>
          </p:cNvSpPr>
          <p:nvPr>
            <p:ph type="title"/>
          </p:nvPr>
        </p:nvSpPr>
        <p:spPr>
          <a:xfrm>
            <a:off x="227621" y="227622"/>
            <a:ext cx="8688758" cy="360088"/>
          </a:xfrm>
        </p:spPr>
        <p:txBody>
          <a:bodyPr/>
          <a:lstStyle/>
          <a:p>
            <a:r>
              <a:rPr lang="en-US" dirty="0"/>
              <a:t>Scan QR Code to Win $100 Gift Voucher </a:t>
            </a:r>
          </a:p>
        </p:txBody>
      </p:sp>
      <p:pic>
        <p:nvPicPr>
          <p:cNvPr id="6" name="Picture 5" descr="Qr code&#10;&#10;Description automatically generated">
            <a:extLst>
              <a:ext uri="{FF2B5EF4-FFF2-40B4-BE49-F238E27FC236}">
                <a16:creationId xmlns:a16="http://schemas.microsoft.com/office/drawing/2014/main" id="{EFF3CA7F-4B1A-2815-C1D9-CB6B39B0427E}"/>
              </a:ext>
            </a:extLst>
          </p:cNvPr>
          <p:cNvPicPr>
            <a:picLocks noChangeAspect="1"/>
          </p:cNvPicPr>
          <p:nvPr/>
        </p:nvPicPr>
        <p:blipFill>
          <a:blip r:embed="rId2"/>
          <a:stretch>
            <a:fillRect/>
          </a:stretch>
        </p:blipFill>
        <p:spPr>
          <a:xfrm>
            <a:off x="2912713" y="869885"/>
            <a:ext cx="3318573" cy="4122452"/>
          </a:xfrm>
          <a:prstGeom prst="rect">
            <a:avLst/>
          </a:prstGeom>
          <a:noFill/>
        </p:spPr>
      </p:pic>
    </p:spTree>
    <p:extLst>
      <p:ext uri="{BB962C8B-B14F-4D97-AF65-F5344CB8AC3E}">
        <p14:creationId xmlns:p14="http://schemas.microsoft.com/office/powerpoint/2010/main" val="384685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5F-75D5-2FDD-6195-E8D0DF97A6E0}"/>
              </a:ext>
            </a:extLst>
          </p:cNvPr>
          <p:cNvSpPr>
            <a:spLocks noGrp="1"/>
          </p:cNvSpPr>
          <p:nvPr>
            <p:ph type="title"/>
          </p:nvPr>
        </p:nvSpPr>
        <p:spPr>
          <a:xfrm>
            <a:off x="227621" y="227622"/>
            <a:ext cx="8688758" cy="360088"/>
          </a:xfrm>
        </p:spPr>
        <p:txBody>
          <a:bodyPr anchor="t">
            <a:normAutofit/>
          </a:bodyPr>
          <a:lstStyle/>
          <a:p>
            <a:r>
              <a:rPr lang="en-US" dirty="0"/>
              <a:t>What is real-time?</a:t>
            </a:r>
          </a:p>
        </p:txBody>
      </p:sp>
      <p:sp>
        <p:nvSpPr>
          <p:cNvPr id="7" name="Content Placeholder 2">
            <a:extLst>
              <a:ext uri="{FF2B5EF4-FFF2-40B4-BE49-F238E27FC236}">
                <a16:creationId xmlns:a16="http://schemas.microsoft.com/office/drawing/2014/main" id="{A37661BF-8D20-FF64-B785-07BFC8950836}"/>
              </a:ext>
            </a:extLst>
          </p:cNvPr>
          <p:cNvSpPr>
            <a:spLocks noGrp="1"/>
          </p:cNvSpPr>
          <p:nvPr>
            <p:ph sz="quarter" idx="10"/>
          </p:nvPr>
        </p:nvSpPr>
        <p:spPr>
          <a:xfrm>
            <a:off x="227013" y="666751"/>
            <a:ext cx="8688758" cy="4096512"/>
          </a:xfrm>
        </p:spPr>
        <p:txBody>
          <a:bodyPr/>
          <a:lstStyle/>
          <a:p>
            <a:r>
              <a:rPr lang="en-US" b="1" dirty="0"/>
              <a:t>Nanoseconds</a:t>
            </a:r>
            <a:r>
              <a:rPr lang="en-US" dirty="0"/>
              <a:t>: A nanosecond (ns) is one billionth of a second.</a:t>
            </a:r>
          </a:p>
          <a:p>
            <a:r>
              <a:rPr lang="en-US" b="1" dirty="0"/>
              <a:t>Microseconds</a:t>
            </a:r>
            <a:r>
              <a:rPr lang="en-US" dirty="0"/>
              <a:t>: A microsecond (µs) is one-millionth of a second.</a:t>
            </a:r>
          </a:p>
          <a:p>
            <a:r>
              <a:rPr lang="en-US" b="1" dirty="0"/>
              <a:t>Milliseconds</a:t>
            </a:r>
            <a:r>
              <a:rPr lang="en-US" dirty="0"/>
              <a:t>: A millisecond (ms) is one one-thousandth of a second.</a:t>
            </a:r>
          </a:p>
          <a:p>
            <a:endParaRPr lang="en-US" dirty="0"/>
          </a:p>
          <a:p>
            <a:pPr marL="0" indent="0">
              <a:buNone/>
            </a:pPr>
            <a:r>
              <a:rPr lang="en-US" dirty="0"/>
              <a:t>Examples:</a:t>
            </a:r>
          </a:p>
          <a:p>
            <a:r>
              <a:rPr lang="en-US" dirty="0"/>
              <a:t>The camera flash illuminates for 1,000 microseconds, or 1 milliseconds.</a:t>
            </a:r>
          </a:p>
          <a:p>
            <a:r>
              <a:rPr lang="en-US" dirty="0"/>
              <a:t>Camera shutter speed for 4,000 microseconds or 4 milliseconds.</a:t>
            </a:r>
          </a:p>
          <a:p>
            <a:r>
              <a:rPr lang="en-US" dirty="0"/>
              <a:t>Avg. human eye blink takes 350 milliseconds (just over 1⁄3 second).</a:t>
            </a:r>
          </a:p>
          <a:p>
            <a:r>
              <a:rPr lang="en-US" dirty="0"/>
              <a:t>Avg human finger snap takes 150 milliseconds (just over 1⁄7 second).</a:t>
            </a:r>
          </a:p>
          <a:p>
            <a:r>
              <a:rPr lang="en-US" dirty="0"/>
              <a:t>Hazelcast use-cases: microseconds to milliseconds, milliseconds to seconds</a:t>
            </a:r>
          </a:p>
          <a:p>
            <a:pPr lvl="1"/>
            <a:endParaRPr lang="en-US" dirty="0"/>
          </a:p>
        </p:txBody>
      </p:sp>
    </p:spTree>
    <p:extLst>
      <p:ext uri="{BB962C8B-B14F-4D97-AF65-F5344CB8AC3E}">
        <p14:creationId xmlns:p14="http://schemas.microsoft.com/office/powerpoint/2010/main" val="1282684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
          <p:cNvSpPr txBox="1">
            <a:spLocks noGrp="1"/>
          </p:cNvSpPr>
          <p:nvPr>
            <p:ph type="ctrTitle"/>
          </p:nvPr>
        </p:nvSpPr>
        <p:spPr>
          <a:xfrm>
            <a:off x="504348" y="1438522"/>
            <a:ext cx="5479009" cy="2228207"/>
          </a:xfrm>
        </p:spPr>
        <p:txBody>
          <a:bodyPr spcFirstLastPara="1" wrap="square" lIns="0" tIns="0" rIns="0" bIns="0" anchor="ctr" anchorCtr="0">
            <a:normAutofit/>
          </a:bodyPr>
          <a:lstStyle/>
          <a:p>
            <a:r>
              <a:rPr lang="en-US" dirty="0"/>
              <a:t>Thank you!</a:t>
            </a:r>
            <a:br>
              <a:rPr lang="en-US" dirty="0"/>
            </a:br>
            <a:r>
              <a:rPr lang="en-US" dirty="0"/>
              <a:t>Q&amp;A</a:t>
            </a:r>
            <a:endParaRPr lang="en-US" b="0" dirty="0">
              <a:hlinkClick r:id="rId3"/>
            </a:endParaRPr>
          </a:p>
        </p:txBody>
      </p:sp>
      <p:sp>
        <p:nvSpPr>
          <p:cNvPr id="230" name="Google Shape;230;p1"/>
          <p:cNvSpPr txBox="1">
            <a:spLocks noGrp="1"/>
          </p:cNvSpPr>
          <p:nvPr>
            <p:ph type="subTitle" idx="1"/>
          </p:nvPr>
        </p:nvSpPr>
        <p:spPr>
          <a:xfrm>
            <a:off x="504348" y="3666729"/>
            <a:ext cx="5114692" cy="605234"/>
          </a:xfrm>
        </p:spPr>
        <p:txBody>
          <a:bodyPr spcFirstLastPara="1" wrap="square" lIns="0" tIns="34275" rIns="0" bIns="34275" anchor="t" anchorCtr="0">
            <a:normAutofit/>
          </a:bodyPr>
          <a:lstStyle/>
          <a:p>
            <a:pPr marL="6350" lvl="0" indent="0" rtl="0">
              <a:spcBef>
                <a:spcPts val="500"/>
              </a:spcBef>
              <a:spcAft>
                <a:spcPts val="0"/>
              </a:spcAft>
              <a:buSzPts val="1500"/>
              <a:buNone/>
            </a:pPr>
            <a:r>
              <a:rPr lang="en-US" b="1" dirty="0">
                <a:solidFill>
                  <a:schemeClr val="bg1"/>
                </a:solidFill>
              </a:rPr>
              <a:t>Fawaz Ghali – Developer Advocate </a:t>
            </a:r>
          </a:p>
        </p:txBody>
      </p:sp>
      <p:sp>
        <p:nvSpPr>
          <p:cNvPr id="2" name="Subtitle 4">
            <a:extLst>
              <a:ext uri="{FF2B5EF4-FFF2-40B4-BE49-F238E27FC236}">
                <a16:creationId xmlns:a16="http://schemas.microsoft.com/office/drawing/2014/main" id="{5F9931C8-DA99-5C3B-593D-D66DF5C8020A}"/>
              </a:ext>
            </a:extLst>
          </p:cNvPr>
          <p:cNvSpPr txBox="1">
            <a:spLocks/>
          </p:cNvSpPr>
          <p:nvPr/>
        </p:nvSpPr>
        <p:spPr>
          <a:xfrm>
            <a:off x="1388722" y="4078254"/>
            <a:ext cx="1173847" cy="387418"/>
          </a:xfrm>
          <a:prstGeom prst="rect">
            <a:avLst/>
          </a:prstGeom>
          <a:noFill/>
          <a:ln>
            <a:noFill/>
          </a:ln>
        </p:spPr>
        <p:txBody>
          <a:bodyPr spcFirstLastPara="1" vert="horz" wrap="square" lIns="0" tIns="34275" rIns="0" bIns="34275" rtlCol="0" anchor="t" anchorCtr="0">
            <a:normAutofit fontScale="85000" lnSpcReduction="10000"/>
          </a:bodyPr>
          <a:lstStyle>
            <a:defPPr marR="0" lvl="0" algn="l" rtl="0">
              <a:lnSpc>
                <a:spcPct val="100000"/>
              </a:lnSpc>
              <a:spcBef>
                <a:spcPts val="0"/>
              </a:spcBef>
              <a:spcAft>
                <a:spcPts val="0"/>
              </a:spcAft>
            </a:defPPr>
            <a:lvl1pPr marL="6350" marR="0" lvl="0" indent="0" algn="l" defTabSz="914400" rtl="0" eaLnBrk="1" fontAlgn="auto" latinLnBrk="0" hangingPunct="1">
              <a:lnSpc>
                <a:spcPct val="90000"/>
              </a:lnSpc>
              <a:spcBef>
                <a:spcPts val="500"/>
              </a:spcBef>
              <a:spcAft>
                <a:spcPts val="0"/>
              </a:spcAft>
              <a:buClr>
                <a:schemeClr val="lt1"/>
              </a:buClr>
              <a:buSzPts val="1500"/>
              <a:buFont typeface="Arial"/>
              <a:buNone/>
              <a:tabLst/>
              <a:defRPr lang="en-US" sz="1800" b="0" i="0" u="none" strike="noStrike" cap="none" baseline="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406400" marR="0" lvl="1" indent="-176213" algn="ctr" defTabSz="914400" rtl="0" eaLnBrk="1" fontAlgn="auto" latinLnBrk="0" hangingPunct="1">
              <a:lnSpc>
                <a:spcPct val="90000"/>
              </a:lnSpc>
              <a:spcBef>
                <a:spcPts val="500"/>
              </a:spcBef>
              <a:spcAft>
                <a:spcPts val="0"/>
              </a:spcAft>
              <a:buClr>
                <a:schemeClr val="dk1"/>
              </a:buClr>
              <a:buSzPts val="1500"/>
              <a:buFont typeface="Arial" panose="020B0604020202020204" pitchFamily="34" charset="0"/>
              <a:buNone/>
              <a:tabLst>
                <a:tab pos="222250" algn="l"/>
              </a:tabLst>
              <a:defRPr sz="1500" b="0" i="0" u="none" strike="noStrike" cap="none">
                <a:solidFill>
                  <a:schemeClr val="tx2"/>
                </a:solidFill>
                <a:latin typeface="+mn-lt"/>
                <a:ea typeface="Arial"/>
                <a:cs typeface="Arial"/>
                <a:sym typeface="Arial"/>
              </a:defRPr>
            </a:lvl2pPr>
            <a:lvl3pPr marL="630238" marR="0" lvl="2" indent="-223838" algn="ctr" defTabSz="914400" rtl="0" eaLnBrk="1" fontAlgn="auto" latinLnBrk="0" hangingPunct="1">
              <a:lnSpc>
                <a:spcPct val="90000"/>
              </a:lnSpc>
              <a:spcBef>
                <a:spcPts val="500"/>
              </a:spcBef>
              <a:spcAft>
                <a:spcPts val="0"/>
              </a:spcAft>
              <a:buClr>
                <a:schemeClr val="dk1"/>
              </a:buClr>
              <a:buSzPts val="1400"/>
              <a:buFont typeface="Arial"/>
              <a:buNone/>
              <a:tabLst/>
              <a:defRPr sz="1400" b="0" i="0" u="none" strike="noStrike" cap="none">
                <a:solidFill>
                  <a:schemeClr val="tx2"/>
                </a:solidFill>
                <a:latin typeface="+mn-lt"/>
                <a:ea typeface="Arial"/>
                <a:cs typeface="Arial"/>
                <a:sym typeface="Arial"/>
              </a:defRPr>
            </a:lvl3pPr>
            <a:lvl4pPr marL="806450" marR="0" lvl="3" indent="-176213" algn="ctr" defTabSz="914400" rtl="0" eaLnBrk="1" fontAlgn="auto" latinLnBrk="0" hangingPunct="1">
              <a:lnSpc>
                <a:spcPct val="90000"/>
              </a:lnSpc>
              <a:spcBef>
                <a:spcPts val="500"/>
              </a:spcBef>
              <a:spcAft>
                <a:spcPts val="0"/>
              </a:spcAft>
              <a:buClr>
                <a:schemeClr val="dk1"/>
              </a:buClr>
              <a:buSzPts val="1200"/>
              <a:buFont typeface="Arial" panose="020B0604020202020204" pitchFamily="34" charset="0"/>
              <a:buNone/>
              <a:tabLst/>
              <a:defRPr sz="1200" b="0" i="0" u="none" strike="noStrike" cap="none">
                <a:solidFill>
                  <a:schemeClr val="tx2"/>
                </a:solidFill>
                <a:latin typeface="+mn-lt"/>
                <a:ea typeface="Arial"/>
                <a:cs typeface="Arial"/>
                <a:sym typeface="Arial"/>
              </a:defRPr>
            </a:lvl4pPr>
            <a:lvl5pPr marL="973138" marR="0" lvl="4" indent="-166688" algn="ctr" defTabSz="914400" rtl="0" eaLnBrk="1" fontAlgn="auto" latinLnBrk="0" hangingPunct="1">
              <a:lnSpc>
                <a:spcPct val="90000"/>
              </a:lnSpc>
              <a:spcBef>
                <a:spcPts val="500"/>
              </a:spcBef>
              <a:spcAft>
                <a:spcPts val="0"/>
              </a:spcAft>
              <a:buClr>
                <a:schemeClr val="dk1"/>
              </a:buClr>
              <a:buSzPts val="1200"/>
              <a:buFont typeface="Arial"/>
              <a:buNone/>
              <a:tabLst/>
              <a:defRPr sz="1200" b="0" i="0" u="none" strike="noStrike" cap="none">
                <a:solidFill>
                  <a:schemeClr val="tx2"/>
                </a:solidFill>
                <a:latin typeface="+mn-lt"/>
                <a:ea typeface="Arial"/>
                <a:cs typeface="Arial"/>
                <a:sym typeface="Arial"/>
              </a:defRPr>
            </a:lvl5pPr>
            <a:lvl6pPr marR="0" lvl="5" algn="ctr" rtl="0" eaLnBrk="1" hangingPunct="1">
              <a:lnSpc>
                <a:spcPct val="90000"/>
              </a:lnSpc>
              <a:spcBef>
                <a:spcPts val="5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rtl="0" eaLnBrk="1" hangingPunct="1">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r>
              <a:rPr lang="en-GB" b="1" dirty="0"/>
              <a:t>@fawazghali</a:t>
            </a:r>
          </a:p>
        </p:txBody>
      </p:sp>
      <p:pic>
        <p:nvPicPr>
          <p:cNvPr id="3" name="Picture 6" descr="White twitter 4 icon - Free white social icons">
            <a:extLst>
              <a:ext uri="{FF2B5EF4-FFF2-40B4-BE49-F238E27FC236}">
                <a16:creationId xmlns:a16="http://schemas.microsoft.com/office/drawing/2014/main" id="{3FA85C42-1634-558D-E90A-7493CFBE5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8" y="4078254"/>
            <a:ext cx="387418" cy="38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Black And White Linkedin Icon #243811 - Free Icons Library">
            <a:extLst>
              <a:ext uri="{FF2B5EF4-FFF2-40B4-BE49-F238E27FC236}">
                <a16:creationId xmlns:a16="http://schemas.microsoft.com/office/drawing/2014/main" id="{270BEB58-F502-796E-38CC-6D97AAF93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535" y="4078254"/>
            <a:ext cx="387418" cy="38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12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0B7B-D208-0C5F-0DAD-02A36079A1D4}"/>
              </a:ext>
            </a:extLst>
          </p:cNvPr>
          <p:cNvSpPr>
            <a:spLocks noGrp="1"/>
          </p:cNvSpPr>
          <p:nvPr>
            <p:ph type="title"/>
          </p:nvPr>
        </p:nvSpPr>
        <p:spPr/>
        <p:txBody>
          <a:bodyPr/>
          <a:lstStyle/>
          <a:p>
            <a:r>
              <a:rPr lang="en-US" dirty="0"/>
              <a:t>Real-time is everywhere!</a:t>
            </a:r>
          </a:p>
        </p:txBody>
      </p:sp>
      <p:sp>
        <p:nvSpPr>
          <p:cNvPr id="4" name="Content Placeholder 3">
            <a:extLst>
              <a:ext uri="{FF2B5EF4-FFF2-40B4-BE49-F238E27FC236}">
                <a16:creationId xmlns:a16="http://schemas.microsoft.com/office/drawing/2014/main" id="{03F3D563-EBC5-9774-BF41-F252A1E2BF8B}"/>
              </a:ext>
            </a:extLst>
          </p:cNvPr>
          <p:cNvSpPr>
            <a:spLocks noGrp="1"/>
          </p:cNvSpPr>
          <p:nvPr>
            <p:ph sz="quarter" idx="10"/>
          </p:nvPr>
        </p:nvSpPr>
        <p:spPr/>
        <p:txBody>
          <a:bodyPr/>
          <a:lstStyle/>
          <a:p>
            <a:pPr lvl="0">
              <a:lnSpc>
                <a:spcPct val="100000"/>
              </a:lnSpc>
              <a:spcBef>
                <a:spcPts val="500"/>
              </a:spcBef>
              <a:buSzPct val="123552"/>
            </a:pPr>
            <a:r>
              <a:rPr lang="en-US" dirty="0">
                <a:solidFill>
                  <a:schemeClr val="accent1"/>
                </a:solidFill>
              </a:rPr>
              <a:t>While</a:t>
            </a:r>
            <a:r>
              <a:rPr lang="en-US" dirty="0"/>
              <a:t> the customer is banking</a:t>
            </a:r>
          </a:p>
          <a:p>
            <a:pPr lvl="0">
              <a:lnSpc>
                <a:spcPct val="100000"/>
              </a:lnSpc>
              <a:spcBef>
                <a:spcPts val="500"/>
              </a:spcBef>
              <a:buSzPct val="123552"/>
            </a:pPr>
            <a:r>
              <a:rPr lang="en-US" dirty="0">
                <a:solidFill>
                  <a:schemeClr val="accent1"/>
                </a:solidFill>
              </a:rPr>
              <a:t>When</a:t>
            </a:r>
            <a:r>
              <a:rPr lang="en-US" dirty="0"/>
              <a:t> the customer is shopping</a:t>
            </a:r>
          </a:p>
          <a:p>
            <a:pPr lvl="0">
              <a:lnSpc>
                <a:spcPct val="100000"/>
              </a:lnSpc>
              <a:spcBef>
                <a:spcPts val="500"/>
              </a:spcBef>
              <a:buSzPct val="123552"/>
            </a:pPr>
            <a:r>
              <a:rPr lang="en-US" dirty="0">
                <a:solidFill>
                  <a:schemeClr val="accent1"/>
                </a:solidFill>
              </a:rPr>
              <a:t>During</a:t>
            </a:r>
            <a:r>
              <a:rPr lang="en-US" dirty="0"/>
              <a:t> a fraudulent event</a:t>
            </a:r>
          </a:p>
          <a:p>
            <a:pPr lvl="0">
              <a:lnSpc>
                <a:spcPct val="100000"/>
              </a:lnSpc>
              <a:spcBef>
                <a:spcPts val="500"/>
              </a:spcBef>
              <a:buSzPct val="123552"/>
            </a:pPr>
            <a:r>
              <a:rPr lang="en-US" dirty="0">
                <a:solidFill>
                  <a:schemeClr val="accent1"/>
                </a:solidFill>
              </a:rPr>
              <a:t>Before</a:t>
            </a:r>
            <a:r>
              <a:rPr lang="en-US" dirty="0"/>
              <a:t> a process breaks</a:t>
            </a:r>
          </a:p>
          <a:p>
            <a:pPr lvl="0">
              <a:lnSpc>
                <a:spcPct val="100000"/>
              </a:lnSpc>
              <a:spcBef>
                <a:spcPts val="500"/>
              </a:spcBef>
              <a:buSzPct val="123552"/>
            </a:pPr>
            <a:r>
              <a:rPr lang="en-US" dirty="0">
                <a:solidFill>
                  <a:schemeClr val="accent1"/>
                </a:solidFill>
              </a:rPr>
              <a:t>When </a:t>
            </a:r>
            <a:r>
              <a:rPr lang="en-US" dirty="0"/>
              <a:t>a patient needs attention</a:t>
            </a:r>
          </a:p>
          <a:p>
            <a:pPr marL="0" indent="0">
              <a:buNone/>
            </a:pPr>
            <a:endParaRPr lang="en-US" dirty="0"/>
          </a:p>
        </p:txBody>
      </p:sp>
      <p:grpSp>
        <p:nvGrpSpPr>
          <p:cNvPr id="65" name="Google Shape;274;p103">
            <a:extLst>
              <a:ext uri="{FF2B5EF4-FFF2-40B4-BE49-F238E27FC236}">
                <a16:creationId xmlns:a16="http://schemas.microsoft.com/office/drawing/2014/main" id="{298BDBDF-DB70-E72D-7D18-B96E452436C7}"/>
              </a:ext>
            </a:extLst>
          </p:cNvPr>
          <p:cNvGrpSpPr/>
          <p:nvPr/>
        </p:nvGrpSpPr>
        <p:grpSpPr>
          <a:xfrm>
            <a:off x="3066182" y="1166448"/>
            <a:ext cx="4497768" cy="3215454"/>
            <a:chOff x="1170575" y="1061368"/>
            <a:chExt cx="5059836" cy="3617277"/>
          </a:xfrm>
        </p:grpSpPr>
        <p:pic>
          <p:nvPicPr>
            <p:cNvPr id="66" name="Google Shape;275;p103">
              <a:extLst>
                <a:ext uri="{FF2B5EF4-FFF2-40B4-BE49-F238E27FC236}">
                  <a16:creationId xmlns:a16="http://schemas.microsoft.com/office/drawing/2014/main" id="{84BE2DDC-C8C6-1A0E-8783-CE1F9E9CD26D}"/>
                </a:ext>
              </a:extLst>
            </p:cNvPr>
            <p:cNvPicPr preferRelativeResize="0"/>
            <p:nvPr/>
          </p:nvPicPr>
          <p:blipFill rotWithShape="1">
            <a:blip r:embed="rId2">
              <a:alphaModFix/>
            </a:blip>
            <a:srcRect/>
            <a:stretch/>
          </p:blipFill>
          <p:spPr>
            <a:xfrm>
              <a:off x="3280462" y="2682999"/>
              <a:ext cx="499411" cy="396272"/>
            </a:xfrm>
            <a:prstGeom prst="rect">
              <a:avLst/>
            </a:prstGeom>
            <a:noFill/>
            <a:ln>
              <a:noFill/>
            </a:ln>
          </p:spPr>
        </p:pic>
        <p:grpSp>
          <p:nvGrpSpPr>
            <p:cNvPr id="67" name="Google Shape;276;p103">
              <a:extLst>
                <a:ext uri="{FF2B5EF4-FFF2-40B4-BE49-F238E27FC236}">
                  <a16:creationId xmlns:a16="http://schemas.microsoft.com/office/drawing/2014/main" id="{3C9988BF-D3C1-1BF3-3FB7-7AD7288E0011}"/>
                </a:ext>
              </a:extLst>
            </p:cNvPr>
            <p:cNvGrpSpPr/>
            <p:nvPr/>
          </p:nvGrpSpPr>
          <p:grpSpPr>
            <a:xfrm>
              <a:off x="1420587" y="1291599"/>
              <a:ext cx="4809824" cy="3210326"/>
              <a:chOff x="1468772" y="1228987"/>
              <a:chExt cx="2683090" cy="2706910"/>
            </a:xfrm>
          </p:grpSpPr>
          <p:cxnSp>
            <p:nvCxnSpPr>
              <p:cNvPr id="76" name="Google Shape;277;p103">
                <a:extLst>
                  <a:ext uri="{FF2B5EF4-FFF2-40B4-BE49-F238E27FC236}">
                    <a16:creationId xmlns:a16="http://schemas.microsoft.com/office/drawing/2014/main" id="{FCADD47A-5FFC-F9C6-669D-9570280E7043}"/>
                  </a:ext>
                </a:extLst>
              </p:cNvPr>
              <p:cNvCxnSpPr/>
              <p:nvPr/>
            </p:nvCxnSpPr>
            <p:spPr>
              <a:xfrm rot="10800000">
                <a:off x="1470991" y="1228987"/>
                <a:ext cx="0" cy="2706910"/>
              </a:xfrm>
              <a:prstGeom prst="straightConnector1">
                <a:avLst/>
              </a:prstGeom>
              <a:noFill/>
              <a:ln w="28575" cap="flat" cmpd="sng">
                <a:solidFill>
                  <a:schemeClr val="lt1"/>
                </a:solidFill>
                <a:prstDash val="solid"/>
                <a:round/>
                <a:headEnd type="none" w="sm" len="sm"/>
                <a:tailEnd type="triangle" w="med" len="med"/>
              </a:ln>
            </p:spPr>
          </p:cxnSp>
          <p:cxnSp>
            <p:nvCxnSpPr>
              <p:cNvPr id="77" name="Google Shape;278;p103">
                <a:extLst>
                  <a:ext uri="{FF2B5EF4-FFF2-40B4-BE49-F238E27FC236}">
                    <a16:creationId xmlns:a16="http://schemas.microsoft.com/office/drawing/2014/main" id="{D6F243FB-A105-A021-1261-F0674B4B22B2}"/>
                  </a:ext>
                </a:extLst>
              </p:cNvPr>
              <p:cNvCxnSpPr/>
              <p:nvPr/>
            </p:nvCxnSpPr>
            <p:spPr>
              <a:xfrm rot="10800000" flipH="1">
                <a:off x="1468772" y="3916406"/>
                <a:ext cx="2683090" cy="1"/>
              </a:xfrm>
              <a:prstGeom prst="straightConnector1">
                <a:avLst/>
              </a:prstGeom>
              <a:noFill/>
              <a:ln w="28575" cap="flat" cmpd="sng">
                <a:solidFill>
                  <a:schemeClr val="lt1"/>
                </a:solidFill>
                <a:prstDash val="solid"/>
                <a:round/>
                <a:headEnd type="none" w="sm" len="sm"/>
                <a:tailEnd type="triangle" w="med" len="med"/>
              </a:ln>
            </p:spPr>
          </p:cxnSp>
        </p:grpSp>
        <p:grpSp>
          <p:nvGrpSpPr>
            <p:cNvPr id="68" name="Google Shape;279;p103">
              <a:extLst>
                <a:ext uri="{FF2B5EF4-FFF2-40B4-BE49-F238E27FC236}">
                  <a16:creationId xmlns:a16="http://schemas.microsoft.com/office/drawing/2014/main" id="{2FC7ED5D-F7CA-DBB8-1B9A-E5621BC111D2}"/>
                </a:ext>
              </a:extLst>
            </p:cNvPr>
            <p:cNvGrpSpPr/>
            <p:nvPr/>
          </p:nvGrpSpPr>
          <p:grpSpPr>
            <a:xfrm>
              <a:off x="1170575" y="2758020"/>
              <a:ext cx="3226866" cy="1920625"/>
              <a:chOff x="859101" y="1640837"/>
              <a:chExt cx="4803226" cy="2858871"/>
            </a:xfrm>
          </p:grpSpPr>
          <p:sp>
            <p:nvSpPr>
              <p:cNvPr id="73" name="Google Shape;280;p103">
                <a:extLst>
                  <a:ext uri="{FF2B5EF4-FFF2-40B4-BE49-F238E27FC236}">
                    <a16:creationId xmlns:a16="http://schemas.microsoft.com/office/drawing/2014/main" id="{113A8A49-EDB2-06BB-BF82-949632082C5C}"/>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4" name="Google Shape;281;p103">
                <a:extLst>
                  <a:ext uri="{FF2B5EF4-FFF2-40B4-BE49-F238E27FC236}">
                    <a16:creationId xmlns:a16="http://schemas.microsoft.com/office/drawing/2014/main" id="{26B43965-0EAF-8998-E948-A496416F0F04}"/>
                  </a:ext>
                </a:extLst>
              </p:cNvPr>
              <p:cNvCxnSpPr/>
              <p:nvPr/>
            </p:nvCxnSpPr>
            <p:spPr>
              <a:xfrm rot="10800000" flipH="1">
                <a:off x="2895736" y="2571750"/>
                <a:ext cx="726695" cy="1001228"/>
              </a:xfrm>
              <a:prstGeom prst="straightConnector1">
                <a:avLst/>
              </a:prstGeom>
              <a:noFill/>
              <a:ln w="28575" cap="flat" cmpd="sng">
                <a:solidFill>
                  <a:srgbClr val="A5A5A5"/>
                </a:solidFill>
                <a:prstDash val="solid"/>
                <a:round/>
                <a:headEnd type="none" w="sm" len="sm"/>
                <a:tailEnd type="none" w="sm" len="sm"/>
              </a:ln>
            </p:spPr>
          </p:cxnSp>
          <p:sp>
            <p:nvSpPr>
              <p:cNvPr id="75" name="Google Shape;282;p103">
                <a:extLst>
                  <a:ext uri="{FF2B5EF4-FFF2-40B4-BE49-F238E27FC236}">
                    <a16:creationId xmlns:a16="http://schemas.microsoft.com/office/drawing/2014/main" id="{7143F169-B386-9B67-C18B-4312718E7DA9}"/>
                  </a:ext>
                </a:extLst>
              </p:cNvPr>
              <p:cNvSpPr/>
              <p:nvPr/>
            </p:nvSpPr>
            <p:spPr>
              <a:xfrm flipH="1">
                <a:off x="3336018" y="2173399"/>
                <a:ext cx="2326309" cy="2326309"/>
              </a:xfrm>
              <a:prstGeom prst="arc">
                <a:avLst>
                  <a:gd name="adj1" fmla="val 16200000"/>
                  <a:gd name="adj2" fmla="val 19171079"/>
                </a:avLst>
              </a:prstGeom>
              <a:noFill/>
              <a:ln w="28575"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69" name="Google Shape;283;p103">
              <a:extLst>
                <a:ext uri="{FF2B5EF4-FFF2-40B4-BE49-F238E27FC236}">
                  <a16:creationId xmlns:a16="http://schemas.microsoft.com/office/drawing/2014/main" id="{8486F49D-253D-01C6-28EB-20488EDA92F2}"/>
                </a:ext>
              </a:extLst>
            </p:cNvPr>
            <p:cNvGrpSpPr/>
            <p:nvPr/>
          </p:nvGrpSpPr>
          <p:grpSpPr>
            <a:xfrm>
              <a:off x="2678331" y="1061368"/>
              <a:ext cx="3226866" cy="1920625"/>
              <a:chOff x="859101" y="1640837"/>
              <a:chExt cx="4803226" cy="2858871"/>
            </a:xfrm>
          </p:grpSpPr>
          <p:sp>
            <p:nvSpPr>
              <p:cNvPr id="70" name="Google Shape;284;p103">
                <a:extLst>
                  <a:ext uri="{FF2B5EF4-FFF2-40B4-BE49-F238E27FC236}">
                    <a16:creationId xmlns:a16="http://schemas.microsoft.com/office/drawing/2014/main" id="{47E01758-B4A5-2BC8-9CE2-594DAB4B863B}"/>
                  </a:ext>
                </a:extLst>
              </p:cNvPr>
              <p:cNvSpPr/>
              <p:nvPr/>
            </p:nvSpPr>
            <p:spPr>
              <a:xfrm rot="10800000" flipH="1">
                <a:off x="859101" y="1640837"/>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71" name="Google Shape;285;p103">
                <a:extLst>
                  <a:ext uri="{FF2B5EF4-FFF2-40B4-BE49-F238E27FC236}">
                    <a16:creationId xmlns:a16="http://schemas.microsoft.com/office/drawing/2014/main" id="{9422C397-4C8B-3266-803E-EDE66EB36725}"/>
                  </a:ext>
                </a:extLst>
              </p:cNvPr>
              <p:cNvCxnSpPr/>
              <p:nvPr/>
            </p:nvCxnSpPr>
            <p:spPr>
              <a:xfrm rot="10800000" flipH="1">
                <a:off x="2895736" y="2571750"/>
                <a:ext cx="726695" cy="1001228"/>
              </a:xfrm>
              <a:prstGeom prst="straightConnector1">
                <a:avLst/>
              </a:prstGeom>
              <a:noFill/>
              <a:ln w="28575" cap="flat" cmpd="sng">
                <a:solidFill>
                  <a:srgbClr val="8DFFFD"/>
                </a:solidFill>
                <a:prstDash val="solid"/>
                <a:round/>
                <a:headEnd type="none" w="sm" len="sm"/>
                <a:tailEnd type="none" w="sm" len="sm"/>
              </a:ln>
            </p:spPr>
          </p:cxnSp>
          <p:sp>
            <p:nvSpPr>
              <p:cNvPr id="72" name="Google Shape;286;p103">
                <a:extLst>
                  <a:ext uri="{FF2B5EF4-FFF2-40B4-BE49-F238E27FC236}">
                    <a16:creationId xmlns:a16="http://schemas.microsoft.com/office/drawing/2014/main" id="{1056CD16-ED6F-C395-8210-BC218319815C}"/>
                  </a:ext>
                </a:extLst>
              </p:cNvPr>
              <p:cNvSpPr/>
              <p:nvPr/>
            </p:nvSpPr>
            <p:spPr>
              <a:xfrm flipH="1">
                <a:off x="3336018" y="2173399"/>
                <a:ext cx="2326309" cy="2326309"/>
              </a:xfrm>
              <a:prstGeom prst="arc">
                <a:avLst>
                  <a:gd name="adj1" fmla="val 16200000"/>
                  <a:gd name="adj2" fmla="val 19171079"/>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sp>
        <p:nvSpPr>
          <p:cNvPr id="79" name="Google Shape;288;p103">
            <a:extLst>
              <a:ext uri="{FF2B5EF4-FFF2-40B4-BE49-F238E27FC236}">
                <a16:creationId xmlns:a16="http://schemas.microsoft.com/office/drawing/2014/main" id="{2649C35A-1577-9DEF-7FBD-836FB13F20D9}"/>
              </a:ext>
            </a:extLst>
          </p:cNvPr>
          <p:cNvSpPr txBox="1"/>
          <p:nvPr/>
        </p:nvSpPr>
        <p:spPr>
          <a:xfrm>
            <a:off x="3302505" y="4254577"/>
            <a:ext cx="42755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2"/>
                </a:solidFill>
                <a:latin typeface="Arial"/>
                <a:ea typeface="Arial"/>
                <a:cs typeface="Arial"/>
                <a:sym typeface="Arial"/>
              </a:rPr>
              <a:t>2010		2020		2030</a:t>
            </a:r>
            <a:endParaRPr sz="1400" b="0" i="0" u="none" strike="noStrike" cap="none">
              <a:solidFill>
                <a:srgbClr val="000000"/>
              </a:solidFill>
              <a:latin typeface="Arial"/>
              <a:ea typeface="Arial"/>
              <a:cs typeface="Arial"/>
              <a:sym typeface="Arial"/>
            </a:endParaRPr>
          </a:p>
        </p:txBody>
      </p:sp>
      <p:sp>
        <p:nvSpPr>
          <p:cNvPr id="80" name="Google Shape;289;p103">
            <a:extLst>
              <a:ext uri="{FF2B5EF4-FFF2-40B4-BE49-F238E27FC236}">
                <a16:creationId xmlns:a16="http://schemas.microsoft.com/office/drawing/2014/main" id="{0F580987-1A64-D8B0-AEEC-ECAFBB8B66E3}"/>
              </a:ext>
            </a:extLst>
          </p:cNvPr>
          <p:cNvSpPr txBox="1"/>
          <p:nvPr/>
        </p:nvSpPr>
        <p:spPr>
          <a:xfrm>
            <a:off x="3066181" y="1371104"/>
            <a:ext cx="912429"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2"/>
                </a:solidFill>
                <a:latin typeface="Arial"/>
                <a:ea typeface="Arial"/>
                <a:cs typeface="Arial"/>
                <a:sym typeface="Arial"/>
              </a:rPr>
              <a:t>Value</a:t>
            </a:r>
            <a:endParaRPr sz="1400" b="0" i="0" u="none" strike="noStrike" cap="none" dirty="0">
              <a:solidFill>
                <a:srgbClr val="000000"/>
              </a:solidFill>
              <a:latin typeface="Arial"/>
              <a:ea typeface="Arial"/>
              <a:cs typeface="Arial"/>
              <a:sym typeface="Arial"/>
            </a:endParaRPr>
          </a:p>
        </p:txBody>
      </p:sp>
      <p:sp>
        <p:nvSpPr>
          <p:cNvPr id="83" name="Google Shape;292;p103">
            <a:extLst>
              <a:ext uri="{FF2B5EF4-FFF2-40B4-BE49-F238E27FC236}">
                <a16:creationId xmlns:a16="http://schemas.microsoft.com/office/drawing/2014/main" id="{3ABCF888-9BF2-5487-3E50-209BC50262FE}"/>
              </a:ext>
            </a:extLst>
          </p:cNvPr>
          <p:cNvSpPr txBox="1"/>
          <p:nvPr/>
        </p:nvSpPr>
        <p:spPr>
          <a:xfrm>
            <a:off x="5917447" y="1998729"/>
            <a:ext cx="136928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sp>
        <p:nvSpPr>
          <p:cNvPr id="84" name="Google Shape;293;p103">
            <a:extLst>
              <a:ext uri="{FF2B5EF4-FFF2-40B4-BE49-F238E27FC236}">
                <a16:creationId xmlns:a16="http://schemas.microsoft.com/office/drawing/2014/main" id="{C7F6EED3-1A47-461C-A0FE-DDFCF40CE36D}"/>
              </a:ext>
            </a:extLst>
          </p:cNvPr>
          <p:cNvSpPr txBox="1"/>
          <p:nvPr/>
        </p:nvSpPr>
        <p:spPr>
          <a:xfrm>
            <a:off x="4653334" y="3435009"/>
            <a:ext cx="84029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A5A5A5"/>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7518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rmAutofit/>
          </a:bodyPr>
          <a:lstStyle/>
          <a:p>
            <a:pPr marL="0" lvl="0" indent="0" algn="l" rtl="0">
              <a:lnSpc>
                <a:spcPct val="90000"/>
              </a:lnSpc>
              <a:spcBef>
                <a:spcPts val="0"/>
              </a:spcBef>
              <a:spcAft>
                <a:spcPts val="0"/>
              </a:spcAft>
              <a:buSzPct val="55555"/>
              <a:buNone/>
            </a:pPr>
            <a:r>
              <a:rPr lang="en-US"/>
              <a:t>Hazelcast:  Unified Platform</a:t>
            </a:r>
            <a:endParaRPr/>
          </a:p>
        </p:txBody>
      </p:sp>
      <p:sp>
        <p:nvSpPr>
          <p:cNvPr id="407" name="Google Shape;407;p4"/>
          <p:cNvSpPr/>
          <p:nvPr/>
        </p:nvSpPr>
        <p:spPr>
          <a:xfrm>
            <a:off x="2298384"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4"/>
          <p:cNvSpPr/>
          <p:nvPr/>
        </p:nvSpPr>
        <p:spPr>
          <a:xfrm>
            <a:off x="3316839"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9" name="Google Shape;409;p4"/>
          <p:cNvSpPr/>
          <p:nvPr/>
        </p:nvSpPr>
        <p:spPr>
          <a:xfrm>
            <a:off x="4396054"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 name="Google Shape;410;p4"/>
          <p:cNvSpPr/>
          <p:nvPr/>
        </p:nvSpPr>
        <p:spPr>
          <a:xfrm>
            <a:off x="5311271" y="2905403"/>
            <a:ext cx="452284" cy="481780"/>
          </a:xfrm>
          <a:prstGeom prst="can">
            <a:avLst>
              <a:gd name="adj" fmla="val 25000"/>
            </a:avLst>
          </a:prstGeom>
          <a:no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1" name="Google Shape;411;p4"/>
          <p:cNvSpPr txBox="1"/>
          <p:nvPr/>
        </p:nvSpPr>
        <p:spPr>
          <a:xfrm>
            <a:off x="786298" y="2946238"/>
            <a:ext cx="1354859"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chemeClr val="accent1"/>
                </a:solidFill>
                <a:latin typeface="Arial"/>
                <a:ea typeface="Arial"/>
                <a:cs typeface="Arial"/>
                <a:sym typeface="Arial"/>
              </a:rPr>
              <a:t>Slow Data</a:t>
            </a:r>
            <a:endParaRPr/>
          </a:p>
        </p:txBody>
      </p:sp>
      <p:sp>
        <p:nvSpPr>
          <p:cNvPr id="412" name="Google Shape;412;p4"/>
          <p:cNvSpPr/>
          <p:nvPr/>
        </p:nvSpPr>
        <p:spPr>
          <a:xfrm>
            <a:off x="6202522" y="2905403"/>
            <a:ext cx="452284" cy="481780"/>
          </a:xfrm>
          <a:prstGeom prst="can">
            <a:avLst>
              <a:gd name="adj" fmla="val 25000"/>
            </a:avLst>
          </a:prstGeom>
          <a:noFill/>
          <a:ln w="25400"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 name="Google Shape;413;p4"/>
          <p:cNvSpPr/>
          <p:nvPr/>
        </p:nvSpPr>
        <p:spPr>
          <a:xfrm>
            <a:off x="7047474" y="2905403"/>
            <a:ext cx="452284" cy="481780"/>
          </a:xfrm>
          <a:prstGeom prst="can">
            <a:avLst>
              <a:gd name="adj" fmla="val 25000"/>
            </a:avLst>
          </a:prstGeom>
          <a:noFill/>
          <a:ln w="25400" cap="flat" cmpd="sng">
            <a:solidFill>
              <a:srgbClr val="7F7F7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4" name="Google Shape;414;p4"/>
          <p:cNvSpPr/>
          <p:nvPr/>
        </p:nvSpPr>
        <p:spPr>
          <a:xfrm>
            <a:off x="7880851" y="2905403"/>
            <a:ext cx="452284" cy="481780"/>
          </a:xfrm>
          <a:prstGeom prst="can">
            <a:avLst>
              <a:gd name="adj" fmla="val 25000"/>
            </a:avLst>
          </a:prstGeom>
          <a:noFill/>
          <a:ln w="25400"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4"/>
          <p:cNvSpPr txBox="1"/>
          <p:nvPr/>
        </p:nvSpPr>
        <p:spPr>
          <a:xfrm>
            <a:off x="815954" y="1722198"/>
            <a:ext cx="1295547"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000" b="0" i="0" u="none" strike="noStrike" cap="none">
                <a:solidFill>
                  <a:schemeClr val="accent1"/>
                </a:solidFill>
                <a:latin typeface="Arial"/>
                <a:ea typeface="Arial"/>
                <a:cs typeface="Arial"/>
                <a:sym typeface="Arial"/>
              </a:rPr>
              <a:t>Fast Data</a:t>
            </a:r>
            <a:endParaRPr/>
          </a:p>
        </p:txBody>
      </p:sp>
      <p:sp>
        <p:nvSpPr>
          <p:cNvPr id="416" name="Google Shape;416;p4"/>
          <p:cNvSpPr/>
          <p:nvPr/>
        </p:nvSpPr>
        <p:spPr>
          <a:xfrm>
            <a:off x="3405167" y="1653243"/>
            <a:ext cx="3249639" cy="538018"/>
          </a:xfrm>
          <a:prstGeom prst="roundRect">
            <a:avLst>
              <a:gd name="adj" fmla="val 11495"/>
            </a:avLst>
          </a:prstGeom>
          <a:solidFill>
            <a:schemeClr val="dk1"/>
          </a:solidFill>
          <a:ln w="12700" cap="flat" cmpd="sng">
            <a:solidFill>
              <a:schemeClr val="accent1"/>
            </a:solidFill>
            <a:prstDash val="solid"/>
            <a:round/>
            <a:headEnd type="none" w="sm" len="sm"/>
            <a:tailEnd type="none" w="sm" len="sm"/>
          </a:ln>
          <a:effectLst>
            <a:outerShdw blurRad="304353" algn="ctr" rotWithShape="0">
              <a:schemeClr val="accent1">
                <a:alpha val="72941"/>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accent1"/>
                </a:solidFill>
                <a:latin typeface="Arial"/>
                <a:ea typeface="Arial"/>
                <a:cs typeface="Arial"/>
                <a:sym typeface="Arial"/>
              </a:rPr>
              <a:t>Real-Time Data Platform</a:t>
            </a:r>
            <a:endParaRPr/>
          </a:p>
        </p:txBody>
      </p:sp>
      <p:cxnSp>
        <p:nvCxnSpPr>
          <p:cNvPr id="417" name="Google Shape;417;p4"/>
          <p:cNvCxnSpPr>
            <a:stCxn id="415" idx="3"/>
          </p:cNvCxnSpPr>
          <p:nvPr/>
        </p:nvCxnSpPr>
        <p:spPr>
          <a:xfrm>
            <a:off x="2111501" y="1922253"/>
            <a:ext cx="1285800" cy="0"/>
          </a:xfrm>
          <a:prstGeom prst="straightConnector1">
            <a:avLst/>
          </a:prstGeom>
          <a:noFill/>
          <a:ln w="28575" cap="flat" cmpd="sng">
            <a:solidFill>
              <a:srgbClr val="8DFFFD"/>
            </a:solidFill>
            <a:prstDash val="solid"/>
            <a:round/>
            <a:headEnd type="none" w="sm" len="sm"/>
            <a:tailEnd type="triangle" w="med" len="med"/>
          </a:ln>
        </p:spPr>
      </p:cxnSp>
      <p:sp>
        <p:nvSpPr>
          <p:cNvPr id="418" name="Google Shape;418;p4"/>
          <p:cNvSpPr/>
          <p:nvPr/>
        </p:nvSpPr>
        <p:spPr>
          <a:xfrm rot="5400000">
            <a:off x="4793278" y="251695"/>
            <a:ext cx="430133" cy="4729074"/>
          </a:xfrm>
          <a:prstGeom prst="leftBrace">
            <a:avLst>
              <a:gd name="adj1" fmla="val 8333"/>
              <a:gd name="adj2" fmla="val 50000"/>
            </a:avLst>
          </a:prstGeom>
          <a:noFill/>
          <a:ln w="28575" cap="flat" cmpd="sng">
            <a:solidFill>
              <a:srgbClr val="8DF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19" name="Google Shape;419;p4"/>
          <p:cNvSpPr txBox="1"/>
          <p:nvPr/>
        </p:nvSpPr>
        <p:spPr>
          <a:xfrm>
            <a:off x="2503781" y="3886201"/>
            <a:ext cx="5377070" cy="1029678"/>
          </a:xfrm>
          <a:prstGeom prst="rect">
            <a:avLst/>
          </a:prstGeom>
          <a:noFill/>
          <a:ln>
            <a:noFill/>
          </a:ln>
        </p:spPr>
        <p:txBody>
          <a:bodyPr spcFirstLastPara="1" wrap="square" lIns="91425" tIns="45700" rIns="91425" bIns="45700" anchor="t" anchorCtr="0">
            <a:normAutofit lnSpcReduction="10000"/>
          </a:bodyPr>
          <a:lstStyle/>
          <a:p>
            <a:pPr marL="230188" marR="0" lvl="0" indent="-222250" algn="l" rtl="0">
              <a:lnSpc>
                <a:spcPct val="100000"/>
              </a:lnSpc>
              <a:spcBef>
                <a:spcPts val="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Unify all data types</a:t>
            </a:r>
            <a:endParaRPr/>
          </a:p>
          <a:p>
            <a:pPr marL="230188" marR="0" lvl="0" indent="-222250" algn="l" rtl="0">
              <a:lnSpc>
                <a:spcPct val="100000"/>
              </a:lnSpc>
              <a:spcBef>
                <a:spcPts val="50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Instantaneous performance</a:t>
            </a:r>
            <a:endParaRPr/>
          </a:p>
          <a:p>
            <a:pPr marL="230188" marR="0" lvl="0" indent="-222250" algn="l" rtl="0">
              <a:lnSpc>
                <a:spcPct val="100000"/>
              </a:lnSpc>
              <a:spcBef>
                <a:spcPts val="500"/>
              </a:spcBef>
              <a:spcAft>
                <a:spcPts val="0"/>
              </a:spcAft>
              <a:buClr>
                <a:schemeClr val="accent1"/>
              </a:buClr>
              <a:buSzPts val="1440"/>
              <a:buFont typeface="Arial"/>
              <a:buChar char="✦"/>
            </a:pPr>
            <a:r>
              <a:rPr lang="en-US" sz="1800" b="0" i="0" u="none" strike="noStrike" cap="none">
                <a:solidFill>
                  <a:schemeClr val="lt2"/>
                </a:solidFill>
                <a:latin typeface="Arial"/>
                <a:ea typeface="Arial"/>
                <a:cs typeface="Arial"/>
                <a:sym typeface="Arial"/>
              </a:rPr>
              <a:t>Developer simplicity</a:t>
            </a:r>
            <a:endParaRPr/>
          </a:p>
        </p:txBody>
      </p:sp>
    </p:spTree>
    <p:extLst>
      <p:ext uri="{BB962C8B-B14F-4D97-AF65-F5344CB8AC3E}">
        <p14:creationId xmlns:p14="http://schemas.microsoft.com/office/powerpoint/2010/main" val="266005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
          <p:cNvSpPr txBox="1">
            <a:spLocks noGrp="1"/>
          </p:cNvSpPr>
          <p:nvPr>
            <p:ph type="title"/>
          </p:nvPr>
        </p:nvSpPr>
        <p:spPr>
          <a:xfrm>
            <a:off x="227621" y="227621"/>
            <a:ext cx="8688758" cy="362929"/>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55555"/>
              <a:buNone/>
            </a:pPr>
            <a:r>
              <a:rPr lang="en-US"/>
              <a:t>Hazelcast Versus Other Real-Time Data Platforms</a:t>
            </a:r>
            <a:endParaRPr/>
          </a:p>
        </p:txBody>
      </p:sp>
      <p:cxnSp>
        <p:nvCxnSpPr>
          <p:cNvPr id="683" name="Google Shape;683;p5"/>
          <p:cNvCxnSpPr/>
          <p:nvPr/>
        </p:nvCxnSpPr>
        <p:spPr>
          <a:xfrm>
            <a:off x="1963436" y="4877653"/>
            <a:ext cx="5630772" cy="0"/>
          </a:xfrm>
          <a:prstGeom prst="straightConnector1">
            <a:avLst/>
          </a:prstGeom>
          <a:noFill/>
          <a:ln w="76200" cap="flat" cmpd="sng">
            <a:solidFill>
              <a:schemeClr val="lt1"/>
            </a:solidFill>
            <a:prstDash val="solid"/>
            <a:round/>
            <a:headEnd type="none" w="sm" len="sm"/>
            <a:tailEnd type="triangle" w="med" len="med"/>
          </a:ln>
        </p:spPr>
      </p:cxnSp>
      <p:sp>
        <p:nvSpPr>
          <p:cNvPr id="684" name="Google Shape;684;p5"/>
          <p:cNvSpPr txBox="1"/>
          <p:nvPr/>
        </p:nvSpPr>
        <p:spPr>
          <a:xfrm>
            <a:off x="4326577" y="4883342"/>
            <a:ext cx="173847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lt1"/>
                </a:solidFill>
                <a:latin typeface="Arial"/>
                <a:ea typeface="Arial"/>
                <a:cs typeface="Arial"/>
                <a:sym typeface="Arial"/>
              </a:rPr>
              <a:t>Waiting Time…</a:t>
            </a:r>
            <a:endParaRPr/>
          </a:p>
        </p:txBody>
      </p:sp>
      <p:grpSp>
        <p:nvGrpSpPr>
          <p:cNvPr id="686" name="Google Shape;686;p5"/>
          <p:cNvGrpSpPr/>
          <p:nvPr/>
        </p:nvGrpSpPr>
        <p:grpSpPr>
          <a:xfrm>
            <a:off x="385460" y="2885345"/>
            <a:ext cx="1577976" cy="1749622"/>
            <a:chOff x="385460" y="2885345"/>
            <a:chExt cx="1577976" cy="1749622"/>
          </a:xfrm>
        </p:grpSpPr>
        <p:grpSp>
          <p:nvGrpSpPr>
            <p:cNvPr id="687" name="Google Shape;687;p5"/>
            <p:cNvGrpSpPr/>
            <p:nvPr/>
          </p:nvGrpSpPr>
          <p:grpSpPr>
            <a:xfrm>
              <a:off x="1317807" y="2885345"/>
              <a:ext cx="645629" cy="800207"/>
              <a:chOff x="1289496" y="973324"/>
              <a:chExt cx="645629" cy="800207"/>
            </a:xfrm>
          </p:grpSpPr>
          <p:sp>
            <p:nvSpPr>
              <p:cNvPr id="688" name="Google Shape;688;p5"/>
              <p:cNvSpPr/>
              <p:nvPr/>
            </p:nvSpPr>
            <p:spPr>
              <a:xfrm>
                <a:off x="1289496" y="973324"/>
                <a:ext cx="645629" cy="462515"/>
              </a:xfrm>
              <a:prstGeom prst="flowChartMagneticDisk">
                <a:avLst/>
              </a:prstGeom>
              <a:solidFill>
                <a:srgbClr val="595959"/>
              </a:solidFill>
              <a:ln w="22225" cap="flat" cmpd="sng">
                <a:solidFill>
                  <a:schemeClr val="dk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sp>
            <p:nvSpPr>
              <p:cNvPr id="689" name="Google Shape;689;p5"/>
              <p:cNvSpPr/>
              <p:nvPr/>
            </p:nvSpPr>
            <p:spPr>
              <a:xfrm rot="5400000">
                <a:off x="1456212" y="1294618"/>
                <a:ext cx="312198" cy="645628"/>
              </a:xfrm>
              <a:prstGeom prst="flowChartMagneticDisk">
                <a:avLst/>
              </a:prstGeom>
              <a:solidFill>
                <a:srgbClr val="595959"/>
              </a:solidFill>
              <a:ln w="22225" cap="flat" cmpd="sng">
                <a:solidFill>
                  <a:schemeClr val="dk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Arial"/>
                  <a:ea typeface="Arial"/>
                  <a:cs typeface="Arial"/>
                  <a:sym typeface="Arial"/>
                </a:endParaRPr>
              </a:p>
            </p:txBody>
          </p:sp>
        </p:grpSp>
        <p:sp>
          <p:nvSpPr>
            <p:cNvPr id="690" name="Google Shape;690;p5"/>
            <p:cNvSpPr txBox="1"/>
            <p:nvPr/>
          </p:nvSpPr>
          <p:spPr>
            <a:xfrm>
              <a:off x="385460" y="3148747"/>
              <a:ext cx="108983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Sources</a:t>
              </a: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rot="5400000">
              <a:off x="1201236" y="3200346"/>
              <a:ext cx="214004" cy="1310395"/>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692" name="Google Shape;692;p5"/>
            <p:cNvGrpSpPr/>
            <p:nvPr/>
          </p:nvGrpSpPr>
          <p:grpSpPr>
            <a:xfrm>
              <a:off x="853954" y="4014223"/>
              <a:ext cx="910743" cy="620744"/>
              <a:chOff x="1416473" y="4475555"/>
              <a:chExt cx="910743" cy="620744"/>
            </a:xfrm>
          </p:grpSpPr>
          <p:sp>
            <p:nvSpPr>
              <p:cNvPr id="693" name="Google Shape;693;p5"/>
              <p:cNvSpPr/>
              <p:nvPr/>
            </p:nvSpPr>
            <p:spPr>
              <a:xfrm>
                <a:off x="1416473" y="4475555"/>
                <a:ext cx="910743" cy="62074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4" name="Google Shape;694;p5" descr="Image result for kafka logo"/>
              <p:cNvPicPr preferRelativeResize="0"/>
              <p:nvPr/>
            </p:nvPicPr>
            <p:blipFill rotWithShape="1">
              <a:blip r:embed="rId3">
                <a:alphaModFix/>
              </a:blip>
              <a:srcRect t="27995" b="24793"/>
              <a:stretch/>
            </p:blipFill>
            <p:spPr>
              <a:xfrm>
                <a:off x="1448884" y="4506109"/>
                <a:ext cx="834077" cy="393769"/>
              </a:xfrm>
              <a:prstGeom prst="rect">
                <a:avLst/>
              </a:prstGeom>
              <a:noFill/>
              <a:ln>
                <a:noFill/>
              </a:ln>
            </p:spPr>
          </p:pic>
          <p:pic>
            <p:nvPicPr>
              <p:cNvPr id="695" name="Google Shape;695;p5" descr="Apache Pulsar"/>
              <p:cNvPicPr preferRelativeResize="0"/>
              <p:nvPr/>
            </p:nvPicPr>
            <p:blipFill rotWithShape="1">
              <a:blip r:embed="rId4">
                <a:alphaModFix/>
              </a:blip>
              <a:srcRect/>
              <a:stretch/>
            </p:blipFill>
            <p:spPr>
              <a:xfrm>
                <a:off x="1495560" y="4902151"/>
                <a:ext cx="758742" cy="146997"/>
              </a:xfrm>
              <a:prstGeom prst="rect">
                <a:avLst/>
              </a:prstGeom>
              <a:noFill/>
              <a:ln>
                <a:noFill/>
              </a:ln>
            </p:spPr>
          </p:pic>
        </p:grpSp>
      </p:grpSp>
      <p:sp>
        <p:nvSpPr>
          <p:cNvPr id="696" name="Google Shape;696;p5"/>
          <p:cNvSpPr/>
          <p:nvPr/>
        </p:nvSpPr>
        <p:spPr>
          <a:xfrm>
            <a:off x="107092" y="4695639"/>
            <a:ext cx="1421737" cy="44786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97" name="Google Shape;697;p5"/>
          <p:cNvGrpSpPr/>
          <p:nvPr/>
        </p:nvGrpSpPr>
        <p:grpSpPr>
          <a:xfrm>
            <a:off x="1528829" y="844120"/>
            <a:ext cx="3916142" cy="1238463"/>
            <a:chOff x="1528829" y="844120"/>
            <a:chExt cx="3916142" cy="1238463"/>
          </a:xfrm>
        </p:grpSpPr>
        <p:cxnSp>
          <p:nvCxnSpPr>
            <p:cNvPr id="698" name="Google Shape;698;p5"/>
            <p:cNvCxnSpPr/>
            <p:nvPr/>
          </p:nvCxnSpPr>
          <p:spPr>
            <a:xfrm>
              <a:off x="3251197" y="1136913"/>
              <a:ext cx="492512" cy="0"/>
            </a:xfrm>
            <a:prstGeom prst="straightConnector1">
              <a:avLst/>
            </a:prstGeom>
            <a:noFill/>
            <a:ln w="25400" cap="flat" cmpd="sng">
              <a:solidFill>
                <a:srgbClr val="8DFFFD"/>
              </a:solidFill>
              <a:prstDash val="solid"/>
              <a:round/>
              <a:headEnd type="none" w="sm" len="sm"/>
              <a:tailEnd type="triangle" w="med" len="med"/>
            </a:ln>
          </p:spPr>
        </p:cxnSp>
        <p:sp>
          <p:nvSpPr>
            <p:cNvPr id="699" name="Google Shape;699;p5"/>
            <p:cNvSpPr txBox="1"/>
            <p:nvPr/>
          </p:nvSpPr>
          <p:spPr>
            <a:xfrm>
              <a:off x="3701365" y="844120"/>
              <a:ext cx="174360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1" i="0" u="none" strike="noStrike" cap="none">
                  <a:solidFill>
                    <a:schemeClr val="lt1"/>
                  </a:solidFill>
                  <a:latin typeface="Arial"/>
                  <a:ea typeface="Arial"/>
                  <a:cs typeface="Arial"/>
                  <a:sym typeface="Arial"/>
                </a:rPr>
                <a:t>Automated Action</a:t>
              </a:r>
              <a:endParaRPr/>
            </a:p>
            <a:p>
              <a:pPr marL="0" marR="0" lvl="0" indent="0" algn="l" rtl="0">
                <a:lnSpc>
                  <a:spcPct val="100000"/>
                </a:lnSpc>
                <a:spcBef>
                  <a:spcPts val="0"/>
                </a:spcBef>
                <a:spcAft>
                  <a:spcPts val="0"/>
                </a:spcAft>
                <a:buClr>
                  <a:srgbClr val="000000"/>
                </a:buClr>
                <a:buSzPts val="1200"/>
                <a:buFont typeface="Arial"/>
                <a:buNone/>
              </a:pPr>
              <a:r>
                <a:rPr lang="en-US" sz="1000" b="1" i="0" u="none" strike="noStrike" cap="none">
                  <a:solidFill>
                    <a:schemeClr val="lt1"/>
                  </a:solidFill>
                  <a:latin typeface="Arial"/>
                  <a:ea typeface="Arial"/>
                  <a:cs typeface="Arial"/>
                  <a:sym typeface="Arial"/>
                </a:rPr>
                <a:t>(Recommendations, Alerts, Offers, etc.)</a:t>
              </a:r>
              <a:endParaRPr sz="1050" b="0" i="0" u="none" strike="noStrike" cap="none">
                <a:solidFill>
                  <a:srgbClr val="000000"/>
                </a:solidFill>
                <a:latin typeface="Arial"/>
                <a:ea typeface="Arial"/>
                <a:cs typeface="Arial"/>
                <a:sym typeface="Arial"/>
              </a:endParaRPr>
            </a:p>
          </p:txBody>
        </p:sp>
        <p:cxnSp>
          <p:nvCxnSpPr>
            <p:cNvPr id="700" name="Google Shape;700;p5"/>
            <p:cNvCxnSpPr/>
            <p:nvPr/>
          </p:nvCxnSpPr>
          <p:spPr>
            <a:xfrm>
              <a:off x="3251197" y="1734063"/>
              <a:ext cx="492512" cy="0"/>
            </a:xfrm>
            <a:prstGeom prst="straightConnector1">
              <a:avLst/>
            </a:prstGeom>
            <a:noFill/>
            <a:ln w="25400" cap="flat" cmpd="sng">
              <a:solidFill>
                <a:srgbClr val="8DFFFD"/>
              </a:solidFill>
              <a:prstDash val="solid"/>
              <a:round/>
              <a:headEnd type="triangle" w="med" len="med"/>
              <a:tailEnd type="triangle" w="med" len="med"/>
            </a:ln>
          </p:spPr>
        </p:cxnSp>
        <p:sp>
          <p:nvSpPr>
            <p:cNvPr id="701" name="Google Shape;701;p5"/>
            <p:cNvSpPr/>
            <p:nvPr/>
          </p:nvSpPr>
          <p:spPr>
            <a:xfrm>
              <a:off x="1528829" y="1024739"/>
              <a:ext cx="1715189" cy="1057844"/>
            </a:xfrm>
            <a:prstGeom prst="roundRect">
              <a:avLst>
                <a:gd name="adj" fmla="val 10206"/>
              </a:avLst>
            </a:prstGeom>
            <a:solidFill>
              <a:schemeClr val="dk1"/>
            </a:solidFill>
            <a:ln w="19050" cap="flat" cmpd="sng">
              <a:solidFill>
                <a:schemeClr val="accent1"/>
              </a:solidFill>
              <a:prstDash val="solid"/>
              <a:round/>
              <a:headEnd type="none" w="sm" len="sm"/>
              <a:tailEnd type="none" w="sm" len="sm"/>
            </a:ln>
            <a:effectLst>
              <a:outerShdw blurRad="215900" algn="ctr" rotWithShape="0">
                <a:schemeClr val="accent1">
                  <a:alpha val="89019"/>
                </a:schemeClr>
              </a:outerShdw>
            </a:effectLst>
          </p:spPr>
          <p:txBody>
            <a:bodyPr spcFirstLastPara="1" wrap="square" lIns="137150" tIns="137150" rIns="137150" bIns="13715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200" b="1" i="0" u="none" strike="noStrike" cap="none">
                <a:solidFill>
                  <a:schemeClr val="lt1"/>
                </a:solidFill>
                <a:latin typeface="Arial"/>
                <a:ea typeface="Arial"/>
                <a:cs typeface="Arial"/>
                <a:sym typeface="Arial"/>
              </a:endParaRPr>
            </a:p>
          </p:txBody>
        </p:sp>
        <p:sp>
          <p:nvSpPr>
            <p:cNvPr id="702" name="Google Shape;702;p5"/>
            <p:cNvSpPr txBox="1"/>
            <p:nvPr/>
          </p:nvSpPr>
          <p:spPr>
            <a:xfrm>
              <a:off x="1569498" y="1017257"/>
              <a:ext cx="171324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a:solidFill>
                    <a:schemeClr val="lt1"/>
                  </a:solidFill>
                  <a:latin typeface="Arial"/>
                  <a:ea typeface="Arial"/>
                  <a:cs typeface="Arial"/>
                  <a:sym typeface="Arial"/>
                </a:rPr>
                <a:t>Hazelcast Platform</a:t>
              </a:r>
              <a:endParaRPr/>
            </a:p>
          </p:txBody>
        </p:sp>
        <p:sp>
          <p:nvSpPr>
            <p:cNvPr id="703" name="Google Shape;703;p5"/>
            <p:cNvSpPr txBox="1"/>
            <p:nvPr/>
          </p:nvSpPr>
          <p:spPr>
            <a:xfrm>
              <a:off x="1575610" y="1215352"/>
              <a:ext cx="1601445" cy="86177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Stream processing</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In-memory data store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ML inference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Data preparation</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rial"/>
                  <a:ea typeface="Arial"/>
                  <a:cs typeface="Arial"/>
                  <a:sym typeface="Arial"/>
                </a:rPr>
                <a:t>End-user analytics</a:t>
              </a:r>
              <a:endParaRPr/>
            </a:p>
          </p:txBody>
        </p:sp>
        <p:sp>
          <p:nvSpPr>
            <p:cNvPr id="704" name="Google Shape;704;p5"/>
            <p:cNvSpPr/>
            <p:nvPr/>
          </p:nvSpPr>
          <p:spPr>
            <a:xfrm>
              <a:off x="3768654" y="1392474"/>
              <a:ext cx="685278" cy="685278"/>
            </a:xfrm>
            <a:prstGeom prst="ellipse">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FFFFFF"/>
                  </a:solidFill>
                  <a:latin typeface="Arial"/>
                  <a:ea typeface="Arial"/>
                  <a:cs typeface="Arial"/>
                  <a:sym typeface="Arial"/>
                </a:rPr>
                <a:t>End Users</a:t>
              </a:r>
              <a:endParaRPr/>
            </a:p>
          </p:txBody>
        </p:sp>
      </p:grpSp>
      <p:grpSp>
        <p:nvGrpSpPr>
          <p:cNvPr id="705" name="Google Shape;705;p5"/>
          <p:cNvGrpSpPr/>
          <p:nvPr/>
        </p:nvGrpSpPr>
        <p:grpSpPr>
          <a:xfrm>
            <a:off x="2004146" y="2662996"/>
            <a:ext cx="3394437" cy="2060217"/>
            <a:chOff x="2004146" y="2662996"/>
            <a:chExt cx="3394437" cy="2060217"/>
          </a:xfrm>
        </p:grpSpPr>
        <p:sp>
          <p:nvSpPr>
            <p:cNvPr id="706" name="Google Shape;706;p5"/>
            <p:cNvSpPr/>
            <p:nvPr/>
          </p:nvSpPr>
          <p:spPr>
            <a:xfrm rot="5400000">
              <a:off x="3791337" y="2610089"/>
              <a:ext cx="214004" cy="2485311"/>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707" name="Google Shape;707;p5"/>
            <p:cNvGrpSpPr/>
            <p:nvPr/>
          </p:nvGrpSpPr>
          <p:grpSpPr>
            <a:xfrm>
              <a:off x="3251396" y="4023458"/>
              <a:ext cx="1303398" cy="699755"/>
              <a:chOff x="3325538" y="3998744"/>
              <a:chExt cx="1303398" cy="699755"/>
            </a:xfrm>
          </p:grpSpPr>
          <p:sp>
            <p:nvSpPr>
              <p:cNvPr id="708" name="Google Shape;708;p5"/>
              <p:cNvSpPr/>
              <p:nvPr/>
            </p:nvSpPr>
            <p:spPr>
              <a:xfrm>
                <a:off x="3325538" y="3998744"/>
                <a:ext cx="1303398" cy="69975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9" name="Google Shape;709;p5" descr="Databricks - Wikipedia"/>
              <p:cNvPicPr preferRelativeResize="0"/>
              <p:nvPr/>
            </p:nvPicPr>
            <p:blipFill rotWithShape="1">
              <a:blip r:embed="rId5">
                <a:alphaModFix/>
              </a:blip>
              <a:srcRect/>
              <a:stretch/>
            </p:blipFill>
            <p:spPr>
              <a:xfrm>
                <a:off x="3495851" y="4216765"/>
                <a:ext cx="910743" cy="478874"/>
              </a:xfrm>
              <a:prstGeom prst="rect">
                <a:avLst/>
              </a:prstGeom>
              <a:noFill/>
              <a:ln>
                <a:noFill/>
              </a:ln>
            </p:spPr>
          </p:pic>
          <p:pic>
            <p:nvPicPr>
              <p:cNvPr id="710" name="Google Shape;710;p5" descr="Confluent Deepens Strategic Partnership with Microsoft to Accelerate Data  Infrastructure Modernization in the Cloud | Business Wire"/>
              <p:cNvPicPr preferRelativeResize="0"/>
              <p:nvPr/>
            </p:nvPicPr>
            <p:blipFill rotWithShape="1">
              <a:blip r:embed="rId6">
                <a:alphaModFix/>
              </a:blip>
              <a:srcRect t="29218" b="28262"/>
              <a:stretch/>
            </p:blipFill>
            <p:spPr>
              <a:xfrm>
                <a:off x="3454555" y="4002432"/>
                <a:ext cx="1009809" cy="214685"/>
              </a:xfrm>
              <a:prstGeom prst="rect">
                <a:avLst/>
              </a:prstGeom>
              <a:noFill/>
              <a:ln>
                <a:noFill/>
              </a:ln>
            </p:spPr>
          </p:pic>
        </p:grpSp>
        <p:cxnSp>
          <p:nvCxnSpPr>
            <p:cNvPr id="711" name="Google Shape;711;p5"/>
            <p:cNvCxnSpPr/>
            <p:nvPr/>
          </p:nvCxnSpPr>
          <p:spPr>
            <a:xfrm>
              <a:off x="2004146" y="3385756"/>
              <a:ext cx="3394437" cy="3090"/>
            </a:xfrm>
            <a:prstGeom prst="straightConnector1">
              <a:avLst/>
            </a:prstGeom>
            <a:solidFill>
              <a:srgbClr val="E4DDFF"/>
            </a:solidFill>
            <a:ln w="25400" cap="flat" cmpd="sng">
              <a:solidFill>
                <a:schemeClr val="lt1"/>
              </a:solidFill>
              <a:prstDash val="solid"/>
              <a:round/>
              <a:headEnd type="none" w="sm" len="sm"/>
              <a:tailEnd type="triangle" w="med" len="med"/>
            </a:ln>
          </p:spPr>
        </p:cxnSp>
        <p:sp>
          <p:nvSpPr>
            <p:cNvPr id="712" name="Google Shape;712;p5"/>
            <p:cNvSpPr/>
            <p:nvPr/>
          </p:nvSpPr>
          <p:spPr>
            <a:xfrm>
              <a:off x="2655684"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3" name="Google Shape;713;p5"/>
            <p:cNvSpPr/>
            <p:nvPr/>
          </p:nvSpPr>
          <p:spPr>
            <a:xfrm>
              <a:off x="3305237"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4" name="Google Shape;714;p5"/>
            <p:cNvSpPr/>
            <p:nvPr/>
          </p:nvSpPr>
          <p:spPr>
            <a:xfrm>
              <a:off x="3942985"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5" name="Google Shape;715;p5"/>
            <p:cNvSpPr/>
            <p:nvPr/>
          </p:nvSpPr>
          <p:spPr>
            <a:xfrm>
              <a:off x="4605334" y="3107007"/>
              <a:ext cx="535661" cy="603004"/>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sp>
          <p:nvSpPr>
            <p:cNvPr id="716" name="Google Shape;716;p5"/>
            <p:cNvSpPr txBox="1"/>
            <p:nvPr/>
          </p:nvSpPr>
          <p:spPr>
            <a:xfrm>
              <a:off x="2944151" y="2662996"/>
              <a:ext cx="189791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Preparation for End-User Analytics</a:t>
              </a:r>
              <a:endParaRPr sz="1400" b="0" i="0" u="none" strike="noStrike" cap="none">
                <a:solidFill>
                  <a:srgbClr val="000000"/>
                </a:solidFill>
                <a:latin typeface="Arial"/>
                <a:ea typeface="Arial"/>
                <a:cs typeface="Arial"/>
                <a:sym typeface="Arial"/>
              </a:endParaRPr>
            </a:p>
          </p:txBody>
        </p:sp>
      </p:grpSp>
      <p:grpSp>
        <p:nvGrpSpPr>
          <p:cNvPr id="717" name="Google Shape;717;p5"/>
          <p:cNvGrpSpPr/>
          <p:nvPr/>
        </p:nvGrpSpPr>
        <p:grpSpPr>
          <a:xfrm>
            <a:off x="5255812" y="3092139"/>
            <a:ext cx="1557574" cy="1631074"/>
            <a:chOff x="5255812" y="3092139"/>
            <a:chExt cx="1557574" cy="1631074"/>
          </a:xfrm>
        </p:grpSpPr>
        <p:sp>
          <p:nvSpPr>
            <p:cNvPr id="718" name="Google Shape;718;p5"/>
            <p:cNvSpPr/>
            <p:nvPr/>
          </p:nvSpPr>
          <p:spPr>
            <a:xfrm>
              <a:off x="5255812" y="4029848"/>
              <a:ext cx="1557574" cy="69336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9" name="Google Shape;719;p5" descr="MongoDB gets a data lake, new security features and more | TechCrunch"/>
            <p:cNvPicPr preferRelativeResize="0"/>
            <p:nvPr/>
          </p:nvPicPr>
          <p:blipFill rotWithShape="1">
            <a:blip r:embed="rId7">
              <a:alphaModFix/>
            </a:blip>
            <a:srcRect/>
            <a:stretch/>
          </p:blipFill>
          <p:spPr>
            <a:xfrm>
              <a:off x="5325912" y="4033897"/>
              <a:ext cx="802931" cy="215104"/>
            </a:xfrm>
            <a:prstGeom prst="rect">
              <a:avLst/>
            </a:prstGeom>
            <a:noFill/>
            <a:ln>
              <a:noFill/>
            </a:ln>
          </p:spPr>
        </p:pic>
        <p:pic>
          <p:nvPicPr>
            <p:cNvPr id="720" name="Google Shape;720;p5" descr="Redis (company) - Wikipedia"/>
            <p:cNvPicPr preferRelativeResize="0"/>
            <p:nvPr/>
          </p:nvPicPr>
          <p:blipFill rotWithShape="1">
            <a:blip r:embed="rId8">
              <a:alphaModFix/>
            </a:blip>
            <a:srcRect/>
            <a:stretch/>
          </p:blipFill>
          <p:spPr>
            <a:xfrm>
              <a:off x="6137817" y="4043460"/>
              <a:ext cx="613853" cy="205143"/>
            </a:xfrm>
            <a:prstGeom prst="rect">
              <a:avLst/>
            </a:prstGeom>
            <a:noFill/>
            <a:ln>
              <a:noFill/>
            </a:ln>
          </p:spPr>
        </p:pic>
        <p:pic>
          <p:nvPicPr>
            <p:cNvPr id="721" name="Google Shape;721;p5"/>
            <p:cNvPicPr preferRelativeResize="0"/>
            <p:nvPr/>
          </p:nvPicPr>
          <p:blipFill rotWithShape="1">
            <a:blip r:embed="rId9">
              <a:alphaModFix/>
            </a:blip>
            <a:srcRect/>
            <a:stretch/>
          </p:blipFill>
          <p:spPr>
            <a:xfrm>
              <a:off x="5327768" y="4275797"/>
              <a:ext cx="840280" cy="144447"/>
            </a:xfrm>
            <a:prstGeom prst="rect">
              <a:avLst/>
            </a:prstGeom>
            <a:noFill/>
            <a:ln>
              <a:noFill/>
            </a:ln>
          </p:spPr>
        </p:pic>
        <p:pic>
          <p:nvPicPr>
            <p:cNvPr id="722" name="Google Shape;722;p5" descr="Couchbase – Bloor Research"/>
            <p:cNvPicPr preferRelativeResize="0"/>
            <p:nvPr/>
          </p:nvPicPr>
          <p:blipFill rotWithShape="1">
            <a:blip r:embed="rId10">
              <a:alphaModFix/>
            </a:blip>
            <a:srcRect l="9609" t="31721" r="9324" b="33030"/>
            <a:stretch/>
          </p:blipFill>
          <p:spPr>
            <a:xfrm>
              <a:off x="6171762" y="4263551"/>
              <a:ext cx="610609" cy="169125"/>
            </a:xfrm>
            <a:prstGeom prst="rect">
              <a:avLst/>
            </a:prstGeom>
            <a:noFill/>
            <a:ln>
              <a:noFill/>
            </a:ln>
          </p:spPr>
        </p:pic>
        <p:sp>
          <p:nvSpPr>
            <p:cNvPr id="723" name="Google Shape;723;p5"/>
            <p:cNvSpPr/>
            <p:nvPr/>
          </p:nvSpPr>
          <p:spPr>
            <a:xfrm>
              <a:off x="5398583" y="3092139"/>
              <a:ext cx="1286540" cy="593413"/>
            </a:xfrm>
            <a:prstGeom prst="rect">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Arial"/>
                  <a:ea typeface="Arial"/>
                  <a:cs typeface="Arial"/>
                  <a:sym typeface="Arial"/>
                </a:rPr>
                <a:t>Other Real-Time </a:t>
              </a:r>
              <a:br>
                <a:rPr lang="en-US" sz="1000" b="0" i="0" u="none" strike="noStrike" cap="none">
                  <a:solidFill>
                    <a:srgbClr val="FFFFFF"/>
                  </a:solidFill>
                  <a:latin typeface="Arial"/>
                  <a:ea typeface="Arial"/>
                  <a:cs typeface="Arial"/>
                  <a:sym typeface="Arial"/>
                </a:rPr>
              </a:br>
              <a:r>
                <a:rPr lang="en-US" sz="1000" b="0" i="0" u="none" strike="noStrike" cap="none">
                  <a:solidFill>
                    <a:srgbClr val="FFFFFF"/>
                  </a:solidFill>
                  <a:latin typeface="Arial"/>
                  <a:ea typeface="Arial"/>
                  <a:cs typeface="Arial"/>
                  <a:sym typeface="Arial"/>
                </a:rPr>
                <a:t>Data Platforms</a:t>
              </a:r>
              <a:endParaRPr sz="1000" b="0" i="0" u="none" strike="noStrike" cap="none">
                <a:solidFill>
                  <a:srgbClr val="FFFFFF"/>
                </a:solidFill>
                <a:latin typeface="Arial"/>
                <a:ea typeface="Arial"/>
                <a:cs typeface="Arial"/>
                <a:sym typeface="Arial"/>
              </a:endParaRPr>
            </a:p>
          </p:txBody>
        </p:sp>
        <p:sp>
          <p:nvSpPr>
            <p:cNvPr id="724" name="Google Shape;724;p5"/>
            <p:cNvSpPr/>
            <p:nvPr/>
          </p:nvSpPr>
          <p:spPr>
            <a:xfrm rot="5400000">
              <a:off x="5934851" y="3209507"/>
              <a:ext cx="214004" cy="1286540"/>
            </a:xfrm>
            <a:prstGeom prst="rightBrace">
              <a:avLst>
                <a:gd name="adj1" fmla="val 8333"/>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725" name="Google Shape;725;p5" descr="AWS Marketplace: Vmware Tanzu GemFire BYOL Reviews"/>
            <p:cNvPicPr preferRelativeResize="0"/>
            <p:nvPr/>
          </p:nvPicPr>
          <p:blipFill rotWithShape="1">
            <a:blip r:embed="rId11">
              <a:alphaModFix/>
            </a:blip>
            <a:srcRect/>
            <a:stretch/>
          </p:blipFill>
          <p:spPr>
            <a:xfrm>
              <a:off x="5744720" y="4445906"/>
              <a:ext cx="638455" cy="226931"/>
            </a:xfrm>
            <a:prstGeom prst="rect">
              <a:avLst/>
            </a:prstGeom>
            <a:noFill/>
            <a:ln>
              <a:noFill/>
            </a:ln>
          </p:spPr>
        </p:pic>
      </p:grpSp>
      <p:grpSp>
        <p:nvGrpSpPr>
          <p:cNvPr id="726" name="Google Shape;726;p5"/>
          <p:cNvGrpSpPr/>
          <p:nvPr/>
        </p:nvGrpSpPr>
        <p:grpSpPr>
          <a:xfrm>
            <a:off x="6422150" y="2131398"/>
            <a:ext cx="1857336" cy="1597725"/>
            <a:chOff x="6422150" y="2131398"/>
            <a:chExt cx="1857336" cy="1597725"/>
          </a:xfrm>
        </p:grpSpPr>
        <p:sp>
          <p:nvSpPr>
            <p:cNvPr id="727" name="Google Shape;727;p5"/>
            <p:cNvSpPr txBox="1"/>
            <p:nvPr/>
          </p:nvSpPr>
          <p:spPr>
            <a:xfrm>
              <a:off x="6422150" y="2131398"/>
              <a:ext cx="144824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Fast, but Not Real-Time</a:t>
              </a:r>
              <a:endParaRPr sz="1400" b="0" i="0" u="none" strike="noStrike" cap="none">
                <a:solidFill>
                  <a:srgbClr val="000000"/>
                </a:solidFill>
                <a:latin typeface="Arial"/>
                <a:ea typeface="Arial"/>
                <a:cs typeface="Arial"/>
                <a:sym typeface="Arial"/>
              </a:endParaRPr>
            </a:p>
          </p:txBody>
        </p:sp>
        <p:cxnSp>
          <p:nvCxnSpPr>
            <p:cNvPr id="728" name="Google Shape;728;p5"/>
            <p:cNvCxnSpPr>
              <a:stCxn id="723" idx="3"/>
            </p:cNvCxnSpPr>
            <p:nvPr/>
          </p:nvCxnSpPr>
          <p:spPr>
            <a:xfrm rot="10800000" flipH="1">
              <a:off x="6685123" y="3386446"/>
              <a:ext cx="893100" cy="2400"/>
            </a:xfrm>
            <a:prstGeom prst="straightConnector1">
              <a:avLst/>
            </a:prstGeom>
            <a:solidFill>
              <a:srgbClr val="E4DDFF"/>
            </a:solidFill>
            <a:ln w="25400" cap="flat" cmpd="sng">
              <a:solidFill>
                <a:schemeClr val="lt1"/>
              </a:solidFill>
              <a:prstDash val="solid"/>
              <a:round/>
              <a:headEnd type="triangle" w="med" len="med"/>
              <a:tailEnd type="triangle" w="med" len="med"/>
            </a:ln>
          </p:spPr>
        </p:cxnSp>
        <p:sp>
          <p:nvSpPr>
            <p:cNvPr id="729" name="Google Shape;729;p5"/>
            <p:cNvSpPr/>
            <p:nvPr/>
          </p:nvSpPr>
          <p:spPr>
            <a:xfrm rot="-5400000">
              <a:off x="6958202" y="2297583"/>
              <a:ext cx="362930" cy="909083"/>
            </a:xfrm>
            <a:prstGeom prst="rightBrace">
              <a:avLst>
                <a:gd name="adj1" fmla="val 25709"/>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730" name="Google Shape;730;p5"/>
            <p:cNvSpPr/>
            <p:nvPr/>
          </p:nvSpPr>
          <p:spPr>
            <a:xfrm>
              <a:off x="7594208" y="3043845"/>
              <a:ext cx="685278" cy="685278"/>
            </a:xfrm>
            <a:prstGeom prst="ellipse">
              <a:avLst/>
            </a:prstGeom>
            <a:solidFill>
              <a:srgbClr val="595959"/>
            </a:solidFill>
            <a:ln>
              <a:noFill/>
            </a:ln>
            <a:effectLst>
              <a:outerShdw blurRad="63500" sx="102000" sy="102000" algn="ctr"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FFFFFF"/>
                  </a:solidFill>
                  <a:latin typeface="Arial"/>
                  <a:ea typeface="Arial"/>
                  <a:cs typeface="Arial"/>
                  <a:sym typeface="Arial"/>
                </a:rPr>
                <a:t>End Users</a:t>
              </a:r>
              <a:endParaRPr/>
            </a:p>
          </p:txBody>
        </p:sp>
        <p:sp>
          <p:nvSpPr>
            <p:cNvPr id="731" name="Google Shape;731;p5"/>
            <p:cNvSpPr txBox="1"/>
            <p:nvPr/>
          </p:nvSpPr>
          <p:spPr>
            <a:xfrm>
              <a:off x="6685123" y="3141046"/>
              <a:ext cx="976184"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a:solidFill>
                    <a:schemeClr val="lt1"/>
                  </a:solidFill>
                  <a:latin typeface="Arial"/>
                  <a:ea typeface="Arial"/>
                  <a:cs typeface="Arial"/>
                  <a:sym typeface="Arial"/>
                </a:rPr>
                <a:t>Data Access,</a:t>
              </a:r>
              <a:endParaRPr/>
            </a:p>
          </p:txBody>
        </p:sp>
        <p:sp>
          <p:nvSpPr>
            <p:cNvPr id="732" name="Google Shape;732;p5"/>
            <p:cNvSpPr txBox="1"/>
            <p:nvPr/>
          </p:nvSpPr>
          <p:spPr>
            <a:xfrm>
              <a:off x="6690658" y="3360661"/>
              <a:ext cx="887600"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a:solidFill>
                    <a:schemeClr val="lt1"/>
                  </a:solidFill>
                  <a:latin typeface="Arial"/>
                  <a:ea typeface="Arial"/>
                  <a:cs typeface="Arial"/>
                  <a:sym typeface="Arial"/>
                </a:rPr>
                <a:t>Analytics</a:t>
              </a:r>
              <a:endParaRPr sz="1050" b="0" i="0" u="none" strike="noStrike" cap="none">
                <a:solidFill>
                  <a:srgbClr val="000000"/>
                </a:solidFill>
                <a:latin typeface="Arial"/>
                <a:ea typeface="Arial"/>
                <a:cs typeface="Arial"/>
                <a:sym typeface="Arial"/>
              </a:endParaRPr>
            </a:p>
          </p:txBody>
        </p:sp>
      </p:grpSp>
      <p:grpSp>
        <p:nvGrpSpPr>
          <p:cNvPr id="733" name="Google Shape;733;p5"/>
          <p:cNvGrpSpPr/>
          <p:nvPr/>
        </p:nvGrpSpPr>
        <p:grpSpPr>
          <a:xfrm>
            <a:off x="517256" y="2098402"/>
            <a:ext cx="1917768" cy="1239150"/>
            <a:chOff x="517256" y="2098402"/>
            <a:chExt cx="1917768" cy="1239150"/>
          </a:xfrm>
        </p:grpSpPr>
        <p:sp>
          <p:nvSpPr>
            <p:cNvPr id="734" name="Google Shape;734;p5"/>
            <p:cNvSpPr txBox="1"/>
            <p:nvPr/>
          </p:nvSpPr>
          <p:spPr>
            <a:xfrm>
              <a:off x="517256" y="2146935"/>
              <a:ext cx="1860964"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Hazelcast Works Here for Real-Time</a:t>
              </a: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rot="5400000" flipH="1">
              <a:off x="1603535" y="2506063"/>
              <a:ext cx="1239150" cy="423827"/>
            </a:xfrm>
            <a:prstGeom prst="bentArrow">
              <a:avLst>
                <a:gd name="adj1" fmla="val 5973"/>
                <a:gd name="adj2" fmla="val 12159"/>
                <a:gd name="adj3" fmla="val 23883"/>
                <a:gd name="adj4" fmla="val 4375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736" name="Google Shape;736;p5"/>
          <p:cNvGrpSpPr/>
          <p:nvPr/>
        </p:nvGrpSpPr>
        <p:grpSpPr>
          <a:xfrm>
            <a:off x="3305237" y="1886559"/>
            <a:ext cx="2574241" cy="1160351"/>
            <a:chOff x="3305237" y="1886559"/>
            <a:chExt cx="2574241" cy="1160351"/>
          </a:xfrm>
        </p:grpSpPr>
        <p:cxnSp>
          <p:nvCxnSpPr>
            <p:cNvPr id="737" name="Google Shape;737;p5"/>
            <p:cNvCxnSpPr/>
            <p:nvPr/>
          </p:nvCxnSpPr>
          <p:spPr>
            <a:xfrm>
              <a:off x="3305237" y="1911178"/>
              <a:ext cx="2399173" cy="1129949"/>
            </a:xfrm>
            <a:prstGeom prst="straightConnector1">
              <a:avLst/>
            </a:prstGeom>
            <a:noFill/>
            <a:ln w="25400" cap="flat" cmpd="sng">
              <a:solidFill>
                <a:srgbClr val="8DFFFD"/>
              </a:solidFill>
              <a:prstDash val="dash"/>
              <a:round/>
              <a:headEnd type="none" w="sm" len="sm"/>
              <a:tailEnd type="triangle" w="med" len="med"/>
            </a:ln>
          </p:spPr>
        </p:cxnSp>
        <p:sp>
          <p:nvSpPr>
            <p:cNvPr id="738" name="Google Shape;738;p5"/>
            <p:cNvSpPr txBox="1"/>
            <p:nvPr/>
          </p:nvSpPr>
          <p:spPr>
            <a:xfrm rot="1545654">
              <a:off x="4151052" y="2235922"/>
              <a:ext cx="17132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Even Deliver to Existing Infrastructure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500"/>
                                        <p:tgtEl>
                                          <p:spTgt spid="6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
                                        </p:tgtEl>
                                        <p:attrNameLst>
                                          <p:attrName>style.visibility</p:attrName>
                                        </p:attrNameLst>
                                      </p:cBhvr>
                                      <p:to>
                                        <p:strVal val="visible"/>
                                      </p:to>
                                    </p:set>
                                    <p:animEffect transition="in" filter="fade">
                                      <p:cBhvr>
                                        <p:cTn id="12" dur="500"/>
                                        <p:tgtEl>
                                          <p:spTgt spid="7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
                                        </p:tgtEl>
                                        <p:attrNameLst>
                                          <p:attrName>style.visibility</p:attrName>
                                        </p:attrNameLst>
                                      </p:cBhvr>
                                      <p:to>
                                        <p:strVal val="visible"/>
                                      </p:to>
                                    </p:set>
                                    <p:animEffect transition="in" filter="fade">
                                      <p:cBhvr>
                                        <p:cTn id="17" dur="500"/>
                                        <p:tgtEl>
                                          <p:spTgt spid="7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6"/>
                                        </p:tgtEl>
                                        <p:attrNameLst>
                                          <p:attrName>style.visibility</p:attrName>
                                        </p:attrNameLst>
                                      </p:cBhvr>
                                      <p:to>
                                        <p:strVal val="visible"/>
                                      </p:to>
                                    </p:set>
                                    <p:animEffect transition="in" filter="fade">
                                      <p:cBhvr>
                                        <p:cTn id="22" dur="500"/>
                                        <p:tgtEl>
                                          <p:spTgt spid="7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500"/>
                                        <p:tgtEl>
                                          <p:spTgt spid="7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7"/>
                                        </p:tgtEl>
                                        <p:attrNameLst>
                                          <p:attrName>style.visibility</p:attrName>
                                        </p:attrNameLst>
                                      </p:cBhvr>
                                      <p:to>
                                        <p:strVal val="visible"/>
                                      </p:to>
                                    </p:set>
                                    <p:animEffect transition="in" filter="fade">
                                      <p:cBhvr>
                                        <p:cTn id="32" dur="500"/>
                                        <p:tgtEl>
                                          <p:spTgt spid="6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6"/>
                                        </p:tgtEl>
                                        <p:attrNameLst>
                                          <p:attrName>style.visibility</p:attrName>
                                        </p:attrNameLst>
                                      </p:cBhvr>
                                      <p:to>
                                        <p:strVal val="visible"/>
                                      </p:to>
                                    </p:set>
                                    <p:animEffect transition="in" filter="fade">
                                      <p:cBhvr>
                                        <p:cTn id="37" dur="5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
          <p:cNvSpPr txBox="1">
            <a:spLocks noGrp="1"/>
          </p:cNvSpPr>
          <p:nvPr>
            <p:ph type="title"/>
          </p:nvPr>
        </p:nvSpPr>
        <p:spPr>
          <a:xfrm>
            <a:off x="227621" y="227622"/>
            <a:ext cx="8688758" cy="360088"/>
          </a:xfrm>
          <a:prstGeom prst="rect">
            <a:avLst/>
          </a:prstGeom>
          <a:noFill/>
          <a:ln>
            <a:noFill/>
          </a:ln>
        </p:spPr>
        <p:txBody>
          <a:bodyPr spcFirstLastPara="1" wrap="square" lIns="64000" tIns="0" rIns="64000" bIns="0" anchor="t" anchorCtr="0">
            <a:normAutofit/>
          </a:bodyPr>
          <a:lstStyle/>
          <a:p>
            <a:pPr marL="0" lvl="0" indent="0" algn="l" rtl="0">
              <a:lnSpc>
                <a:spcPct val="90000"/>
              </a:lnSpc>
              <a:spcBef>
                <a:spcPts val="0"/>
              </a:spcBef>
              <a:spcAft>
                <a:spcPts val="0"/>
              </a:spcAft>
              <a:buSzPct val="55555"/>
              <a:buNone/>
            </a:pPr>
            <a:r>
              <a:rPr lang="en-US"/>
              <a:t>Our Integrated Advantage</a:t>
            </a:r>
            <a:endParaRPr/>
          </a:p>
        </p:txBody>
      </p:sp>
      <p:sp>
        <p:nvSpPr>
          <p:cNvPr id="1411" name="Google Shape;1411;p9"/>
          <p:cNvSpPr/>
          <p:nvPr/>
        </p:nvSpPr>
        <p:spPr>
          <a:xfrm>
            <a:off x="598773" y="1626064"/>
            <a:ext cx="3566160" cy="2176272"/>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2" name="Google Shape;1412;p9"/>
          <p:cNvSpPr/>
          <p:nvPr/>
        </p:nvSpPr>
        <p:spPr>
          <a:xfrm>
            <a:off x="3492562" y="1786320"/>
            <a:ext cx="2781327" cy="2016016"/>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3" name="Google Shape;1413;p9"/>
          <p:cNvSpPr txBox="1"/>
          <p:nvPr/>
        </p:nvSpPr>
        <p:spPr>
          <a:xfrm>
            <a:off x="1349060" y="1759929"/>
            <a:ext cx="2089739"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Stream Processing Engines</a:t>
            </a:r>
            <a:endParaRPr/>
          </a:p>
        </p:txBody>
      </p:sp>
      <p:sp>
        <p:nvSpPr>
          <p:cNvPr id="1414" name="Google Shape;1414;p9"/>
          <p:cNvSpPr txBox="1"/>
          <p:nvPr/>
        </p:nvSpPr>
        <p:spPr>
          <a:xfrm>
            <a:off x="5138181" y="1512402"/>
            <a:ext cx="20109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E0FFBF"/>
                </a:solidFill>
                <a:latin typeface="Arial"/>
                <a:ea typeface="Arial"/>
                <a:cs typeface="Arial"/>
                <a:sym typeface="Arial"/>
              </a:rPr>
              <a:t>Fast Data Stores</a:t>
            </a:r>
            <a:endParaRPr/>
          </a:p>
        </p:txBody>
      </p:sp>
      <p:sp>
        <p:nvSpPr>
          <p:cNvPr id="1415" name="Google Shape;1415;p9"/>
          <p:cNvSpPr txBox="1"/>
          <p:nvPr/>
        </p:nvSpPr>
        <p:spPr>
          <a:xfrm>
            <a:off x="4165222" y="1874348"/>
            <a:ext cx="135115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rgbClr val="E0FFBF"/>
                </a:solidFill>
                <a:latin typeface="Arial"/>
                <a:ea typeface="Arial"/>
                <a:cs typeface="Arial"/>
                <a:sym typeface="Arial"/>
              </a:rPr>
              <a:t>In-Memory Stores</a:t>
            </a:r>
            <a:endParaRPr/>
          </a:p>
        </p:txBody>
      </p:sp>
      <p:sp>
        <p:nvSpPr>
          <p:cNvPr id="1416" name="Google Shape;1416;p9"/>
          <p:cNvSpPr txBox="1"/>
          <p:nvPr/>
        </p:nvSpPr>
        <p:spPr>
          <a:xfrm>
            <a:off x="2279522" y="2232465"/>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Kafka Streams</a:t>
            </a:r>
            <a:endParaRPr/>
          </a:p>
        </p:txBody>
      </p:sp>
      <p:sp>
        <p:nvSpPr>
          <p:cNvPr id="1417" name="Google Shape;1417;p9"/>
          <p:cNvSpPr txBox="1"/>
          <p:nvPr/>
        </p:nvSpPr>
        <p:spPr>
          <a:xfrm>
            <a:off x="655077" y="2425242"/>
            <a:ext cx="141168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Spark Streaming</a:t>
            </a:r>
            <a:endParaRPr/>
          </a:p>
        </p:txBody>
      </p:sp>
      <p:sp>
        <p:nvSpPr>
          <p:cNvPr id="1418" name="Google Shape;1418;p9"/>
          <p:cNvSpPr txBox="1"/>
          <p:nvPr/>
        </p:nvSpPr>
        <p:spPr>
          <a:xfrm>
            <a:off x="1158855" y="212056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ksqlDB</a:t>
            </a:r>
            <a:endParaRPr/>
          </a:p>
        </p:txBody>
      </p:sp>
      <p:sp>
        <p:nvSpPr>
          <p:cNvPr id="1419" name="Google Shape;1419;p9"/>
          <p:cNvSpPr txBox="1"/>
          <p:nvPr/>
        </p:nvSpPr>
        <p:spPr>
          <a:xfrm>
            <a:off x="4130487" y="2320949"/>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Redis</a:t>
            </a:r>
            <a:endParaRPr/>
          </a:p>
        </p:txBody>
      </p:sp>
      <p:sp>
        <p:nvSpPr>
          <p:cNvPr id="1420" name="Google Shape;1420;p9"/>
          <p:cNvSpPr txBox="1"/>
          <p:nvPr/>
        </p:nvSpPr>
        <p:spPr>
          <a:xfrm>
            <a:off x="4335023" y="315906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SingleStore</a:t>
            </a:r>
            <a:endParaRPr/>
          </a:p>
        </p:txBody>
      </p:sp>
      <p:sp>
        <p:nvSpPr>
          <p:cNvPr id="1421" name="Google Shape;1421;p9"/>
          <p:cNvSpPr txBox="1"/>
          <p:nvPr/>
        </p:nvSpPr>
        <p:spPr>
          <a:xfrm>
            <a:off x="4979069" y="2619804"/>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VoltDB</a:t>
            </a:r>
            <a:endParaRPr/>
          </a:p>
        </p:txBody>
      </p:sp>
      <p:sp>
        <p:nvSpPr>
          <p:cNvPr id="1422" name="Google Shape;1422;p9"/>
          <p:cNvSpPr txBox="1"/>
          <p:nvPr/>
        </p:nvSpPr>
        <p:spPr>
          <a:xfrm>
            <a:off x="6230747" y="233420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Aerospike</a:t>
            </a:r>
            <a:endParaRPr/>
          </a:p>
        </p:txBody>
      </p:sp>
      <p:sp>
        <p:nvSpPr>
          <p:cNvPr id="1423" name="Google Shape;1423;p9"/>
          <p:cNvSpPr txBox="1"/>
          <p:nvPr/>
        </p:nvSpPr>
        <p:spPr>
          <a:xfrm>
            <a:off x="7336424" y="253296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MongoDB</a:t>
            </a:r>
            <a:endParaRPr/>
          </a:p>
        </p:txBody>
      </p:sp>
      <p:sp>
        <p:nvSpPr>
          <p:cNvPr id="1424" name="Google Shape;1424;p9"/>
          <p:cNvSpPr txBox="1"/>
          <p:nvPr/>
        </p:nvSpPr>
        <p:spPr>
          <a:xfrm>
            <a:off x="7316453" y="3011938"/>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Cassandra</a:t>
            </a:r>
            <a:endParaRPr/>
          </a:p>
        </p:txBody>
      </p:sp>
      <p:sp>
        <p:nvSpPr>
          <p:cNvPr id="1425" name="Google Shape;1425;p9"/>
          <p:cNvSpPr txBox="1"/>
          <p:nvPr/>
        </p:nvSpPr>
        <p:spPr>
          <a:xfrm>
            <a:off x="6286455" y="2794573"/>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Couchbase</a:t>
            </a:r>
            <a:endParaRPr/>
          </a:p>
        </p:txBody>
      </p:sp>
      <p:sp>
        <p:nvSpPr>
          <p:cNvPr id="1426" name="Google Shape;1426;p9"/>
          <p:cNvSpPr txBox="1"/>
          <p:nvPr/>
        </p:nvSpPr>
        <p:spPr>
          <a:xfrm>
            <a:off x="2292008" y="2948462"/>
            <a:ext cx="96420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Flink</a:t>
            </a:r>
            <a:endParaRPr/>
          </a:p>
        </p:txBody>
      </p:sp>
      <p:sp>
        <p:nvSpPr>
          <p:cNvPr id="1427" name="Google Shape;1427;p9"/>
          <p:cNvSpPr txBox="1"/>
          <p:nvPr/>
        </p:nvSpPr>
        <p:spPr>
          <a:xfrm>
            <a:off x="1429720" y="3051347"/>
            <a:ext cx="96420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Kinesis Streams</a:t>
            </a:r>
            <a:endParaRPr/>
          </a:p>
        </p:txBody>
      </p:sp>
      <p:sp>
        <p:nvSpPr>
          <p:cNvPr id="1428" name="Google Shape;1428;p9"/>
          <p:cNvSpPr/>
          <p:nvPr/>
        </p:nvSpPr>
        <p:spPr>
          <a:xfrm>
            <a:off x="3479996" y="1482811"/>
            <a:ext cx="5327309" cy="2611394"/>
          </a:xfrm>
          <a:prstGeom prst="ellipse">
            <a:avLst/>
          </a:prstGeom>
          <a:no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9" name="Google Shape;1429;p9"/>
          <p:cNvSpPr txBox="1"/>
          <p:nvPr/>
        </p:nvSpPr>
        <p:spPr>
          <a:xfrm>
            <a:off x="4021913" y="2776909"/>
            <a:ext cx="118135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HANA</a:t>
            </a:r>
            <a:endParaRPr/>
          </a:p>
        </p:txBody>
      </p:sp>
      <p:pic>
        <p:nvPicPr>
          <p:cNvPr id="1430" name="Google Shape;1430;p9"/>
          <p:cNvPicPr preferRelativeResize="0"/>
          <p:nvPr/>
        </p:nvPicPr>
        <p:blipFill rotWithShape="1">
          <a:blip r:embed="rId3">
            <a:alphaModFix/>
          </a:blip>
          <a:srcRect/>
          <a:stretch/>
        </p:blipFill>
        <p:spPr>
          <a:xfrm>
            <a:off x="3538676" y="2479016"/>
            <a:ext cx="589878" cy="3877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1e069556e3_0_274"/>
          <p:cNvSpPr txBox="1">
            <a:spLocks noGrp="1"/>
          </p:cNvSpPr>
          <p:nvPr>
            <p:ph type="title"/>
          </p:nvPr>
        </p:nvSpPr>
        <p:spPr>
          <a:xfrm>
            <a:off x="227621" y="227621"/>
            <a:ext cx="8688900" cy="363000"/>
          </a:xfrm>
          <a:prstGeom prst="rect">
            <a:avLst/>
          </a:prstGeom>
          <a:noFill/>
          <a:ln>
            <a:noFill/>
          </a:ln>
        </p:spPr>
        <p:txBody>
          <a:bodyPr spcFirstLastPara="1" wrap="square" lIns="64000" tIns="36575" rIns="64000" bIns="36575" anchor="t" anchorCtr="0">
            <a:normAutofit fontScale="90000"/>
          </a:bodyPr>
          <a:lstStyle/>
          <a:p>
            <a:pPr marL="0" lvl="0" indent="0" algn="l" rtl="0">
              <a:lnSpc>
                <a:spcPct val="90000"/>
              </a:lnSpc>
              <a:spcBef>
                <a:spcPts val="0"/>
              </a:spcBef>
              <a:spcAft>
                <a:spcPts val="0"/>
              </a:spcAft>
              <a:buSzPct val="55553"/>
              <a:buNone/>
            </a:pPr>
            <a:r>
              <a:rPr lang="en-US"/>
              <a:t>Modernize Applications via Real-Time Focus</a:t>
            </a:r>
            <a:br>
              <a:rPr lang="en-US"/>
            </a:br>
            <a:r>
              <a:rPr lang="en-US"/>
              <a:t>From Edge to Data Center to the Cloud</a:t>
            </a:r>
            <a:endParaRPr/>
          </a:p>
        </p:txBody>
      </p:sp>
      <p:sp>
        <p:nvSpPr>
          <p:cNvPr id="475" name="Google Shape;475;g11e069556e3_0_274"/>
          <p:cNvSpPr/>
          <p:nvPr/>
        </p:nvSpPr>
        <p:spPr>
          <a:xfrm>
            <a:off x="3325976" y="1112248"/>
            <a:ext cx="2513400" cy="3182100"/>
          </a:xfrm>
          <a:prstGeom prst="roundRect">
            <a:avLst>
              <a:gd name="adj" fmla="val 3340"/>
            </a:avLst>
          </a:prstGeom>
          <a:solidFill>
            <a:schemeClr val="dk1"/>
          </a:solidFill>
          <a:ln w="12700" cap="flat" cmpd="sng">
            <a:solidFill>
              <a:schemeClr val="accent1"/>
            </a:solidFill>
            <a:prstDash val="solid"/>
            <a:round/>
            <a:headEnd type="none" w="sm" len="sm"/>
            <a:tailEnd type="none" w="sm" len="sm"/>
          </a:ln>
          <a:effectLst>
            <a:outerShdw blurRad="215900" algn="ctr" rotWithShape="0">
              <a:schemeClr val="accent1">
                <a:alpha val="88240"/>
              </a:schemeClr>
            </a:outerShdw>
          </a:effectLst>
        </p:spPr>
        <p:txBody>
          <a:bodyPr spcFirstLastPara="1" wrap="square" lIns="91425" tIns="91425" rIns="91425" bIns="91425" anchor="t" anchorCtr="1">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Modernized Stack</a:t>
            </a:r>
            <a:endParaRPr sz="1400" b="0" i="0" u="none" strike="noStrike" cap="none">
              <a:solidFill>
                <a:srgbClr val="000000"/>
              </a:solidFill>
              <a:latin typeface="Arial"/>
              <a:ea typeface="Arial"/>
              <a:cs typeface="Arial"/>
              <a:sym typeface="Arial"/>
            </a:endParaRPr>
          </a:p>
        </p:txBody>
      </p:sp>
      <p:sp>
        <p:nvSpPr>
          <p:cNvPr id="476" name="Google Shape;476;g11e069556e3_0_274"/>
          <p:cNvSpPr/>
          <p:nvPr/>
        </p:nvSpPr>
        <p:spPr>
          <a:xfrm rot="-5400000">
            <a:off x="4319488" y="2048413"/>
            <a:ext cx="3122100" cy="774600"/>
          </a:xfrm>
          <a:prstGeom prst="trapezoid">
            <a:avLst>
              <a:gd name="adj" fmla="val 163505"/>
            </a:avLst>
          </a:prstGeom>
          <a:gradFill>
            <a:gsLst>
              <a:gs pos="0">
                <a:srgbClr val="00E1E0">
                  <a:alpha val="48235"/>
                </a:srgbClr>
              </a:gs>
              <a:gs pos="100000">
                <a:srgbClr val="00E1E0">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477" name="Google Shape;477;g11e069556e3_0_274"/>
          <p:cNvSpPr/>
          <p:nvPr/>
        </p:nvSpPr>
        <p:spPr>
          <a:xfrm>
            <a:off x="383995" y="1112248"/>
            <a:ext cx="2513400" cy="3182100"/>
          </a:xfrm>
          <a:prstGeom prst="roundRect">
            <a:avLst>
              <a:gd name="adj" fmla="val 0"/>
            </a:avLst>
          </a:prstGeom>
          <a:noFill/>
          <a:ln w="19050" cap="flat" cmpd="sng">
            <a:solidFill>
              <a:srgbClr val="E5E5E5"/>
            </a:solidFill>
            <a:prstDash val="solid"/>
            <a:round/>
            <a:headEnd type="none" w="sm" len="sm"/>
            <a:tailEnd type="none" w="sm" len="sm"/>
          </a:ln>
        </p:spPr>
        <p:txBody>
          <a:bodyPr spcFirstLastPara="1" wrap="square" lIns="137150" tIns="137150" rIns="137150" bIns="1371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2"/>
                </a:solidFill>
                <a:latin typeface="Arial"/>
                <a:ea typeface="Arial"/>
                <a:cs typeface="Arial"/>
                <a:sym typeface="Arial"/>
              </a:rPr>
              <a:t>Traditional Stack</a:t>
            </a:r>
            <a:endParaRPr sz="1200" b="1" i="0" u="none" strike="noStrike" cap="none">
              <a:solidFill>
                <a:schemeClr val="lt2"/>
              </a:solidFill>
              <a:latin typeface="Arial"/>
              <a:ea typeface="Arial"/>
              <a:cs typeface="Arial"/>
              <a:sym typeface="Arial"/>
            </a:endParaRPr>
          </a:p>
        </p:txBody>
      </p:sp>
      <p:sp>
        <p:nvSpPr>
          <p:cNvPr id="478" name="Google Shape;478;g11e069556e3_0_274"/>
          <p:cNvSpPr/>
          <p:nvPr/>
        </p:nvSpPr>
        <p:spPr>
          <a:xfrm>
            <a:off x="604630" y="1568533"/>
            <a:ext cx="994500" cy="363000"/>
          </a:xfrm>
          <a:prstGeom prst="rect">
            <a:avLst/>
          </a:prstGeom>
          <a:solidFill>
            <a:srgbClr val="7F7F7F">
              <a:alpha val="48240"/>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Legacy Apps</a:t>
            </a:r>
            <a:endParaRPr sz="1000" b="0" i="0" u="none" strike="noStrike" cap="none">
              <a:solidFill>
                <a:schemeClr val="lt2"/>
              </a:solidFill>
              <a:latin typeface="Arial"/>
              <a:ea typeface="Arial"/>
              <a:cs typeface="Arial"/>
              <a:sym typeface="Arial"/>
            </a:endParaRPr>
          </a:p>
        </p:txBody>
      </p:sp>
      <p:sp>
        <p:nvSpPr>
          <p:cNvPr id="479" name="Google Shape;479;g11e069556e3_0_274"/>
          <p:cNvSpPr/>
          <p:nvPr/>
        </p:nvSpPr>
        <p:spPr>
          <a:xfrm>
            <a:off x="1686177" y="1568533"/>
            <a:ext cx="994500" cy="363000"/>
          </a:xfrm>
          <a:prstGeom prst="rect">
            <a:avLst/>
          </a:prstGeom>
          <a:solidFill>
            <a:srgbClr val="7F7F7F">
              <a:alpha val="48240"/>
            </a:srgb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Legacy Apps</a:t>
            </a:r>
            <a:endParaRPr sz="1000" b="0" i="0" u="none" strike="noStrike" cap="none">
              <a:solidFill>
                <a:schemeClr val="lt2"/>
              </a:solidFill>
              <a:latin typeface="Arial"/>
              <a:ea typeface="Arial"/>
              <a:cs typeface="Arial"/>
              <a:sym typeface="Arial"/>
            </a:endParaRPr>
          </a:p>
        </p:txBody>
      </p:sp>
      <p:sp>
        <p:nvSpPr>
          <p:cNvPr id="480" name="Google Shape;480;g11e069556e3_0_274"/>
          <p:cNvSpPr/>
          <p:nvPr/>
        </p:nvSpPr>
        <p:spPr>
          <a:xfrm>
            <a:off x="613387" y="2012015"/>
            <a:ext cx="2067300" cy="1185300"/>
          </a:xfrm>
          <a:prstGeom prst="rect">
            <a:avLst/>
          </a:prstGeom>
          <a:solidFill>
            <a:srgbClr val="7F7F7F">
              <a:alpha val="48240"/>
            </a:srgbClr>
          </a:solidFill>
          <a:ln>
            <a:noFill/>
          </a:ln>
        </p:spPr>
        <p:txBody>
          <a:bodyPr spcFirstLastPara="1" wrap="square" lIns="64000" tIns="64000" rIns="64000"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Database</a:t>
            </a:r>
            <a:endParaRPr sz="1000" b="0" i="0" u="none" strike="noStrike" cap="none">
              <a:solidFill>
                <a:schemeClr val="lt2"/>
              </a:solidFill>
              <a:latin typeface="Arial"/>
              <a:ea typeface="Arial"/>
              <a:cs typeface="Arial"/>
              <a:sym typeface="Arial"/>
            </a:endParaRPr>
          </a:p>
        </p:txBody>
      </p:sp>
      <p:sp>
        <p:nvSpPr>
          <p:cNvPr id="481" name="Google Shape;481;g11e069556e3_0_274"/>
          <p:cNvSpPr/>
          <p:nvPr/>
        </p:nvSpPr>
        <p:spPr>
          <a:xfrm>
            <a:off x="613387" y="3292416"/>
            <a:ext cx="2067300" cy="817500"/>
          </a:xfrm>
          <a:prstGeom prst="rect">
            <a:avLst/>
          </a:prstGeom>
          <a:solidFill>
            <a:srgbClr val="7F7F7F">
              <a:alpha val="48240"/>
            </a:srgbClr>
          </a:solid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Virtualization (Hypervisor)</a:t>
            </a:r>
            <a:endParaRPr sz="1000" b="0" i="0" u="none" strike="noStrike" cap="none">
              <a:solidFill>
                <a:schemeClr val="lt2"/>
              </a:solidFill>
              <a:latin typeface="Arial"/>
              <a:ea typeface="Arial"/>
              <a:cs typeface="Arial"/>
              <a:sym typeface="Arial"/>
            </a:endParaRPr>
          </a:p>
        </p:txBody>
      </p:sp>
      <p:sp>
        <p:nvSpPr>
          <p:cNvPr id="482" name="Google Shape;482;g11e069556e3_0_274"/>
          <p:cNvSpPr/>
          <p:nvPr/>
        </p:nvSpPr>
        <p:spPr>
          <a:xfrm>
            <a:off x="704258" y="3611231"/>
            <a:ext cx="1885500" cy="364200"/>
          </a:xfrm>
          <a:prstGeom prst="rect">
            <a:avLst/>
          </a:prstGeom>
          <a:solidFill>
            <a:schemeClr val="dk1">
              <a:alpha val="48240"/>
            </a:schemeClr>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2"/>
                </a:solidFill>
                <a:latin typeface="Arial"/>
                <a:ea typeface="Arial"/>
                <a:cs typeface="Arial"/>
                <a:sym typeface="Arial"/>
              </a:rPr>
              <a:t>Operating System</a:t>
            </a:r>
            <a:endParaRPr sz="1000" b="0" i="0" u="none" strike="noStrike" cap="none">
              <a:solidFill>
                <a:schemeClr val="lt2"/>
              </a:solidFill>
              <a:latin typeface="Arial"/>
              <a:ea typeface="Arial"/>
              <a:cs typeface="Arial"/>
              <a:sym typeface="Arial"/>
            </a:endParaRPr>
          </a:p>
        </p:txBody>
      </p:sp>
      <p:sp>
        <p:nvSpPr>
          <p:cNvPr id="483" name="Google Shape;483;g11e069556e3_0_274"/>
          <p:cNvSpPr txBox="1"/>
          <p:nvPr/>
        </p:nvSpPr>
        <p:spPr>
          <a:xfrm>
            <a:off x="4724687" y="3771390"/>
            <a:ext cx="789000" cy="33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Serverless</a:t>
            </a:r>
            <a:endParaRPr sz="1000" b="0" i="0" u="none" strike="noStrike" cap="none">
              <a:solidFill>
                <a:schemeClr val="lt1"/>
              </a:solidFill>
              <a:latin typeface="Arial"/>
              <a:ea typeface="Arial"/>
              <a:cs typeface="Arial"/>
              <a:sym typeface="Arial"/>
            </a:endParaRPr>
          </a:p>
        </p:txBody>
      </p:sp>
      <p:sp>
        <p:nvSpPr>
          <p:cNvPr id="484" name="Google Shape;484;g11e069556e3_0_274"/>
          <p:cNvSpPr/>
          <p:nvPr/>
        </p:nvSpPr>
        <p:spPr>
          <a:xfrm>
            <a:off x="3546612" y="1568533"/>
            <a:ext cx="994500" cy="3630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New Apps</a:t>
            </a:r>
            <a:endParaRPr sz="1000" b="0" i="0" u="none" strike="noStrike" cap="none">
              <a:solidFill>
                <a:schemeClr val="lt1"/>
              </a:solidFill>
              <a:latin typeface="Arial"/>
              <a:ea typeface="Arial"/>
              <a:cs typeface="Arial"/>
              <a:sym typeface="Arial"/>
            </a:endParaRPr>
          </a:p>
        </p:txBody>
      </p:sp>
      <p:sp>
        <p:nvSpPr>
          <p:cNvPr id="485" name="Google Shape;485;g11e069556e3_0_274"/>
          <p:cNvSpPr/>
          <p:nvPr/>
        </p:nvSpPr>
        <p:spPr>
          <a:xfrm>
            <a:off x="4628159" y="1568533"/>
            <a:ext cx="994500" cy="3630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New Apps</a:t>
            </a:r>
            <a:endParaRPr sz="1000" b="0" i="0" u="none" strike="noStrike" cap="none">
              <a:solidFill>
                <a:schemeClr val="lt1"/>
              </a:solidFill>
              <a:latin typeface="Arial"/>
              <a:ea typeface="Arial"/>
              <a:cs typeface="Arial"/>
              <a:sym typeface="Arial"/>
            </a:endParaRPr>
          </a:p>
        </p:txBody>
      </p:sp>
      <p:sp>
        <p:nvSpPr>
          <p:cNvPr id="486" name="Google Shape;486;g11e069556e3_0_274"/>
          <p:cNvSpPr/>
          <p:nvPr/>
        </p:nvSpPr>
        <p:spPr>
          <a:xfrm>
            <a:off x="3555368" y="2934069"/>
            <a:ext cx="2067300" cy="259200"/>
          </a:xfrm>
          <a:prstGeom prst="rect">
            <a:avLst/>
          </a:prstGeom>
          <a:solidFill>
            <a:srgbClr val="3F3F3F"/>
          </a:solidFill>
          <a:ln>
            <a:noFill/>
          </a:ln>
        </p:spPr>
        <p:txBody>
          <a:bodyPr spcFirstLastPara="1" wrap="square" lIns="64000" tIns="64000" rIns="64000"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Database</a:t>
            </a:r>
            <a:endParaRPr sz="1000" b="0" i="0" u="none" strike="noStrike" cap="none">
              <a:solidFill>
                <a:schemeClr val="lt1"/>
              </a:solidFill>
              <a:latin typeface="Arial"/>
              <a:ea typeface="Arial"/>
              <a:cs typeface="Arial"/>
              <a:sym typeface="Arial"/>
            </a:endParaRPr>
          </a:p>
        </p:txBody>
      </p:sp>
      <p:sp>
        <p:nvSpPr>
          <p:cNvPr id="487" name="Google Shape;487;g11e069556e3_0_274"/>
          <p:cNvSpPr/>
          <p:nvPr/>
        </p:nvSpPr>
        <p:spPr>
          <a:xfrm>
            <a:off x="3555368" y="2012014"/>
            <a:ext cx="2067339" cy="847290"/>
          </a:xfrm>
          <a:custGeom>
            <a:avLst/>
            <a:gdLst/>
            <a:ahLst/>
            <a:cxnLst/>
            <a:rect l="l" t="t" r="r" b="b"/>
            <a:pathLst>
              <a:path w="2067339" h="847290" extrusionOk="0">
                <a:moveTo>
                  <a:pt x="45965" y="0"/>
                </a:moveTo>
                <a:lnTo>
                  <a:pt x="2021374" y="0"/>
                </a:lnTo>
                <a:cubicBezTo>
                  <a:pt x="2046760" y="0"/>
                  <a:pt x="2067339" y="20579"/>
                  <a:pt x="2067339" y="45965"/>
                </a:cubicBezTo>
                <a:lnTo>
                  <a:pt x="2067339" y="199337"/>
                </a:lnTo>
                <a:lnTo>
                  <a:pt x="2067339" y="801325"/>
                </a:lnTo>
                <a:lnTo>
                  <a:pt x="2067339" y="846510"/>
                </a:lnTo>
                <a:lnTo>
                  <a:pt x="2025238" y="846510"/>
                </a:lnTo>
                <a:lnTo>
                  <a:pt x="2021374" y="847290"/>
                </a:lnTo>
                <a:lnTo>
                  <a:pt x="45965" y="847290"/>
                </a:lnTo>
                <a:cubicBezTo>
                  <a:pt x="20579" y="847290"/>
                  <a:pt x="0" y="826711"/>
                  <a:pt x="0" y="801325"/>
                </a:cubicBezTo>
                <a:lnTo>
                  <a:pt x="0" y="45965"/>
                </a:lnTo>
                <a:cubicBezTo>
                  <a:pt x="0" y="20579"/>
                  <a:pt x="20579" y="0"/>
                  <a:pt x="45965" y="0"/>
                </a:cubicBezTo>
                <a:close/>
              </a:path>
            </a:pathLst>
          </a:custGeom>
          <a:solidFill>
            <a:schemeClr val="accen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The Hazelcast Platform</a:t>
            </a:r>
            <a:endParaRPr sz="1000" b="0" i="0" u="none" strike="noStrike" cap="none">
              <a:solidFill>
                <a:schemeClr val="dk1"/>
              </a:solidFill>
              <a:latin typeface="Arial"/>
              <a:ea typeface="Arial"/>
              <a:cs typeface="Arial"/>
              <a:sym typeface="Arial"/>
            </a:endParaRPr>
          </a:p>
        </p:txBody>
      </p:sp>
      <p:sp>
        <p:nvSpPr>
          <p:cNvPr id="488" name="Google Shape;488;g11e069556e3_0_274"/>
          <p:cNvSpPr/>
          <p:nvPr/>
        </p:nvSpPr>
        <p:spPr>
          <a:xfrm>
            <a:off x="3555369" y="3292416"/>
            <a:ext cx="985800" cy="817500"/>
          </a:xfrm>
          <a:prstGeom prst="rect">
            <a:avLst/>
          </a:prstGeom>
          <a:solidFill>
            <a:srgbClr val="3F3F3F"/>
          </a:solidFill>
          <a:ln>
            <a:noFill/>
          </a:ln>
        </p:spPr>
        <p:txBody>
          <a:bodyPr spcFirstLastPara="1" wrap="square" lIns="68575" tIns="68575" rIns="68575" bIns="68575"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Operating System</a:t>
            </a:r>
            <a:endParaRPr sz="1000" b="0" i="0" u="none" strike="noStrike" cap="none">
              <a:solidFill>
                <a:schemeClr val="lt1"/>
              </a:solidFill>
              <a:latin typeface="Arial"/>
              <a:ea typeface="Arial"/>
              <a:cs typeface="Arial"/>
              <a:sym typeface="Arial"/>
            </a:endParaRPr>
          </a:p>
        </p:txBody>
      </p:sp>
      <p:sp>
        <p:nvSpPr>
          <p:cNvPr id="489" name="Google Shape;489;g11e069556e3_0_274"/>
          <p:cNvSpPr/>
          <p:nvPr/>
        </p:nvSpPr>
        <p:spPr>
          <a:xfrm>
            <a:off x="3626441" y="3338788"/>
            <a:ext cx="834900" cy="364200"/>
          </a:xfrm>
          <a:prstGeom prst="rect">
            <a:avLst/>
          </a:prstGeom>
          <a:solidFill>
            <a:srgbClr val="3F3F3F"/>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Containers</a:t>
            </a:r>
            <a:endParaRPr sz="1000" b="0" i="0" u="none" strike="noStrike" cap="none">
              <a:solidFill>
                <a:schemeClr val="lt1"/>
              </a:solidFill>
              <a:latin typeface="Arial"/>
              <a:ea typeface="Arial"/>
              <a:cs typeface="Arial"/>
              <a:sym typeface="Arial"/>
            </a:endParaRPr>
          </a:p>
        </p:txBody>
      </p:sp>
      <p:sp>
        <p:nvSpPr>
          <p:cNvPr id="490" name="Google Shape;490;g11e069556e3_0_274"/>
          <p:cNvSpPr txBox="1"/>
          <p:nvPr/>
        </p:nvSpPr>
        <p:spPr>
          <a:xfrm>
            <a:off x="6267958" y="1204722"/>
            <a:ext cx="801900" cy="2772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accent1"/>
                </a:solidFill>
                <a:latin typeface="Arial"/>
                <a:ea typeface="Arial"/>
                <a:cs typeface="Arial"/>
                <a:sym typeface="Arial"/>
              </a:rPr>
              <a:t>BENEFITS</a:t>
            </a:r>
            <a:endParaRPr sz="1400" b="0" i="0" u="none" strike="noStrike" cap="none">
              <a:solidFill>
                <a:srgbClr val="000000"/>
              </a:solidFill>
              <a:latin typeface="Arial"/>
              <a:ea typeface="Arial"/>
              <a:cs typeface="Arial"/>
              <a:sym typeface="Arial"/>
            </a:endParaRPr>
          </a:p>
        </p:txBody>
      </p:sp>
      <p:sp>
        <p:nvSpPr>
          <p:cNvPr id="491" name="Google Shape;491;g11e069556e3_0_274"/>
          <p:cNvSpPr txBox="1"/>
          <p:nvPr/>
        </p:nvSpPr>
        <p:spPr>
          <a:xfrm>
            <a:off x="6720395" y="1561206"/>
            <a:ext cx="1236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High-Throughput,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Low-Latency</a:t>
            </a:r>
            <a:endParaRPr sz="1400" b="0" i="0" u="none" strike="noStrike" cap="none">
              <a:solidFill>
                <a:srgbClr val="000000"/>
              </a:solidFill>
              <a:latin typeface="Arial"/>
              <a:ea typeface="Arial"/>
              <a:cs typeface="Arial"/>
              <a:sym typeface="Arial"/>
            </a:endParaRPr>
          </a:p>
        </p:txBody>
      </p:sp>
      <p:sp>
        <p:nvSpPr>
          <p:cNvPr id="492" name="Google Shape;492;g11e069556e3_0_274"/>
          <p:cNvSpPr txBox="1"/>
          <p:nvPr/>
        </p:nvSpPr>
        <p:spPr>
          <a:xfrm>
            <a:off x="6720396" y="2119225"/>
            <a:ext cx="1601700" cy="57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Integrated Batch and</a:t>
            </a:r>
            <a:br>
              <a:rPr lang="en-US" sz="1050" b="0" i="0" u="none" strike="noStrike" cap="none">
                <a:solidFill>
                  <a:schemeClr val="lt2"/>
                </a:solidFill>
                <a:latin typeface="Arial"/>
                <a:ea typeface="Arial"/>
                <a:cs typeface="Arial"/>
                <a:sym typeface="Arial"/>
              </a:rPr>
            </a:br>
            <a:r>
              <a:rPr lang="en-US" sz="1050" b="0" i="0" u="none" strike="noStrike" cap="none">
                <a:solidFill>
                  <a:schemeClr val="lt2"/>
                </a:solidFill>
                <a:latin typeface="Arial"/>
                <a:ea typeface="Arial"/>
                <a:cs typeface="Arial"/>
                <a:sym typeface="Arial"/>
              </a:rPr>
              <a:t>Stream Processing with</a:t>
            </a:r>
            <a:br>
              <a:rPr lang="en-US" sz="1050" b="0" i="0" u="none" strike="noStrike" cap="none">
                <a:solidFill>
                  <a:schemeClr val="lt2"/>
                </a:solidFill>
                <a:latin typeface="Arial"/>
                <a:ea typeface="Arial"/>
                <a:cs typeface="Arial"/>
                <a:sym typeface="Arial"/>
              </a:rPr>
            </a:br>
            <a:r>
              <a:rPr lang="en-US" sz="1050" b="0" i="0" u="none" strike="noStrike" cap="none">
                <a:solidFill>
                  <a:schemeClr val="lt2"/>
                </a:solidFill>
                <a:latin typeface="Arial"/>
                <a:ea typeface="Arial"/>
                <a:cs typeface="Arial"/>
                <a:sym typeface="Arial"/>
              </a:rPr>
              <a:t>In-Memory Storage</a:t>
            </a:r>
            <a:endParaRPr sz="1400" b="0" i="0" u="none" strike="noStrike" cap="none">
              <a:solidFill>
                <a:srgbClr val="000000"/>
              </a:solidFill>
              <a:latin typeface="Arial"/>
              <a:ea typeface="Arial"/>
              <a:cs typeface="Arial"/>
              <a:sym typeface="Arial"/>
            </a:endParaRPr>
          </a:p>
        </p:txBody>
      </p:sp>
      <p:sp>
        <p:nvSpPr>
          <p:cNvPr id="493" name="Google Shape;493;g11e069556e3_0_274"/>
          <p:cNvSpPr txBox="1"/>
          <p:nvPr/>
        </p:nvSpPr>
        <p:spPr>
          <a:xfrm>
            <a:off x="6720395" y="2864949"/>
            <a:ext cx="1596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Simplified Deployments</a:t>
            </a:r>
            <a:endParaRPr sz="1400" b="0" i="0" u="none" strike="noStrike" cap="none">
              <a:solidFill>
                <a:srgbClr val="000000"/>
              </a:solidFill>
              <a:latin typeface="Arial"/>
              <a:ea typeface="Arial"/>
              <a:cs typeface="Arial"/>
              <a:sym typeface="Arial"/>
            </a:endParaRPr>
          </a:p>
        </p:txBody>
      </p:sp>
      <p:sp>
        <p:nvSpPr>
          <p:cNvPr id="494" name="Google Shape;494;g11e069556e3_0_274"/>
          <p:cNvSpPr txBox="1"/>
          <p:nvPr/>
        </p:nvSpPr>
        <p:spPr>
          <a:xfrm>
            <a:off x="6720395" y="3441997"/>
            <a:ext cx="17253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2"/>
                </a:solidFill>
                <a:latin typeface="Arial"/>
                <a:ea typeface="Arial"/>
                <a:cs typeface="Arial"/>
                <a:sym typeface="Arial"/>
              </a:rPr>
              <a:t>Cloud-Native, Multi-Cloud</a:t>
            </a:r>
            <a:endParaRPr sz="1400" b="0" i="0" u="none" strike="noStrike" cap="none">
              <a:solidFill>
                <a:srgbClr val="000000"/>
              </a:solidFill>
              <a:latin typeface="Arial"/>
              <a:ea typeface="Arial"/>
              <a:cs typeface="Arial"/>
              <a:sym typeface="Arial"/>
            </a:endParaRPr>
          </a:p>
        </p:txBody>
      </p:sp>
      <p:pic>
        <p:nvPicPr>
          <p:cNvPr id="495" name="Google Shape;495;g11e069556e3_0_274"/>
          <p:cNvPicPr preferRelativeResize="0"/>
          <p:nvPr/>
        </p:nvPicPr>
        <p:blipFill rotWithShape="1">
          <a:blip r:embed="rId3">
            <a:alphaModFix/>
          </a:blip>
          <a:srcRect/>
          <a:stretch/>
        </p:blipFill>
        <p:spPr>
          <a:xfrm>
            <a:off x="6332130" y="1584462"/>
            <a:ext cx="381184" cy="339347"/>
          </a:xfrm>
          <a:prstGeom prst="rect">
            <a:avLst/>
          </a:prstGeom>
          <a:noFill/>
          <a:ln>
            <a:noFill/>
          </a:ln>
        </p:spPr>
      </p:pic>
      <p:pic>
        <p:nvPicPr>
          <p:cNvPr id="496" name="Google Shape;496;g11e069556e3_0_274"/>
          <p:cNvPicPr preferRelativeResize="0"/>
          <p:nvPr/>
        </p:nvPicPr>
        <p:blipFill rotWithShape="1">
          <a:blip r:embed="rId4">
            <a:alphaModFix/>
          </a:blip>
          <a:srcRect/>
          <a:stretch/>
        </p:blipFill>
        <p:spPr>
          <a:xfrm>
            <a:off x="6353048" y="2160736"/>
            <a:ext cx="339347" cy="362590"/>
          </a:xfrm>
          <a:prstGeom prst="rect">
            <a:avLst/>
          </a:prstGeom>
          <a:noFill/>
          <a:ln>
            <a:noFill/>
          </a:ln>
        </p:spPr>
      </p:pic>
      <p:pic>
        <p:nvPicPr>
          <p:cNvPr id="497" name="Google Shape;497;g11e069556e3_0_274"/>
          <p:cNvPicPr preferRelativeResize="0"/>
          <p:nvPr/>
        </p:nvPicPr>
        <p:blipFill rotWithShape="1">
          <a:blip r:embed="rId5">
            <a:alphaModFix/>
          </a:blip>
          <a:srcRect/>
          <a:stretch/>
        </p:blipFill>
        <p:spPr>
          <a:xfrm>
            <a:off x="6394885" y="2820928"/>
            <a:ext cx="255672" cy="339345"/>
          </a:xfrm>
          <a:prstGeom prst="rect">
            <a:avLst/>
          </a:prstGeom>
          <a:noFill/>
          <a:ln>
            <a:noFill/>
          </a:ln>
        </p:spPr>
      </p:pic>
      <p:pic>
        <p:nvPicPr>
          <p:cNvPr id="498" name="Google Shape;498;g11e069556e3_0_274"/>
          <p:cNvPicPr preferRelativeResize="0"/>
          <p:nvPr/>
        </p:nvPicPr>
        <p:blipFill rotWithShape="1">
          <a:blip r:embed="rId6">
            <a:alphaModFix/>
          </a:blip>
          <a:srcRect/>
          <a:stretch/>
        </p:blipFill>
        <p:spPr>
          <a:xfrm>
            <a:off x="6332130" y="3412348"/>
            <a:ext cx="381184" cy="283564"/>
          </a:xfrm>
          <a:prstGeom prst="rect">
            <a:avLst/>
          </a:prstGeom>
          <a:noFill/>
          <a:ln>
            <a:noFill/>
          </a:ln>
        </p:spPr>
      </p:pic>
      <p:pic>
        <p:nvPicPr>
          <p:cNvPr id="499" name="Google Shape;499;g11e069556e3_0_274"/>
          <p:cNvPicPr preferRelativeResize="0"/>
          <p:nvPr/>
        </p:nvPicPr>
        <p:blipFill rotWithShape="1">
          <a:blip r:embed="rId7">
            <a:alphaModFix/>
          </a:blip>
          <a:srcRect/>
          <a:stretch/>
        </p:blipFill>
        <p:spPr>
          <a:xfrm>
            <a:off x="4819193" y="3347681"/>
            <a:ext cx="585796" cy="396109"/>
          </a:xfrm>
          <a:prstGeom prst="rect">
            <a:avLst/>
          </a:prstGeom>
          <a:noFill/>
          <a:ln>
            <a:noFill/>
          </a:ln>
        </p:spPr>
      </p:pic>
      <p:pic>
        <p:nvPicPr>
          <p:cNvPr id="500" name="Google Shape;500;g11e069556e3_0_274" descr="Shape&#10;&#10;Description automatically generated with medium confidence"/>
          <p:cNvPicPr preferRelativeResize="0"/>
          <p:nvPr/>
        </p:nvPicPr>
        <p:blipFill rotWithShape="1">
          <a:blip r:embed="rId8">
            <a:alphaModFix/>
          </a:blip>
          <a:srcRect/>
          <a:stretch/>
        </p:blipFill>
        <p:spPr>
          <a:xfrm>
            <a:off x="3998196" y="2160128"/>
            <a:ext cx="1147606" cy="235907"/>
          </a:xfrm>
          <a:prstGeom prst="rect">
            <a:avLst/>
          </a:prstGeom>
          <a:noFill/>
          <a:ln>
            <a:noFill/>
          </a:ln>
        </p:spPr>
      </p:pic>
    </p:spTree>
  </p:cSld>
  <p:clrMapOvr>
    <a:masterClrMapping/>
  </p:clrMapOvr>
</p:sld>
</file>

<file path=ppt/theme/theme1.xml><?xml version="1.0" encoding="utf-8"?>
<a:theme xmlns:a="http://schemas.openxmlformats.org/drawingml/2006/main" name="Hazelcast Dark">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a:defPPr>
      </a:lstStyle>
    </a:txDef>
  </a:objectDefaults>
  <a:extraClrSchemeLst/>
  <a:extLst>
    <a:ext uri="{05A4C25C-085E-4340-85A3-A5531E510DB2}">
      <thm15:themeFamily xmlns:thm15="http://schemas.microsoft.com/office/thememl/2012/main" name="Presentation5" id="{4583CA8A-121D-404C-8851-BFDDE15AA771}" vid="{D29EA21B-3EC1-1143-A988-CC529BA29B5D}"/>
    </a:ext>
  </a:extLst>
</a:theme>
</file>

<file path=ppt/theme/theme2.xml><?xml version="1.0" encoding="utf-8"?>
<a:theme xmlns:a="http://schemas.openxmlformats.org/drawingml/2006/main" name="Hazelcast Light">
  <a:themeElements>
    <a:clrScheme name="Hazelcast Rebrand">
      <a:dk1>
        <a:srgbClr val="000000"/>
      </a:dk1>
      <a:lt1>
        <a:srgbClr val="FFFFFF"/>
      </a:lt1>
      <a:dk2>
        <a:srgbClr val="000000"/>
      </a:dk2>
      <a:lt2>
        <a:srgbClr val="FFFFFF"/>
      </a:lt2>
      <a:accent1>
        <a:srgbClr val="00E1E0"/>
      </a:accent1>
      <a:accent2>
        <a:srgbClr val="F37027"/>
      </a:accent2>
      <a:accent3>
        <a:srgbClr val="68C200"/>
      </a:accent3>
      <a:accent4>
        <a:srgbClr val="FFCA00"/>
      </a:accent4>
      <a:accent5>
        <a:srgbClr val="7E59FF"/>
      </a:accent5>
      <a:accent6>
        <a:srgbClr val="FF4100"/>
      </a:accent6>
      <a:hlink>
        <a:srgbClr val="006EFE"/>
      </a:hlink>
      <a:folHlink>
        <a:srgbClr val="0057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lumMod val="40000"/>
              <a:lumOff val="60000"/>
            </a:schemeClr>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5" id="{4583CA8A-121D-404C-8851-BFDDE15AA771}" vid="{9172A730-118D-8B40-ABB3-DA3C1933A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Hazelcast Dark</Template>
  <TotalTime>5854</TotalTime>
  <Words>3511</Words>
  <Application>Microsoft Macintosh PowerPoint</Application>
  <PresentationFormat>On-screen Show (16:9)</PresentationFormat>
  <Paragraphs>831</Paragraphs>
  <Slides>40</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Arial</vt:lpstr>
      <vt:lpstr>Arimo</vt:lpstr>
      <vt:lpstr>Calibri</vt:lpstr>
      <vt:lpstr>Hazelcast Dark</vt:lpstr>
      <vt:lpstr>Hazelcast Light</vt:lpstr>
      <vt:lpstr>Best Practices for Real-time Stream Processing</vt:lpstr>
      <vt:lpstr>Scan QR Code to Win $100 Gift Voucher </vt:lpstr>
      <vt:lpstr>About me</vt:lpstr>
      <vt:lpstr>What is real-time?</vt:lpstr>
      <vt:lpstr>Real-time is everywhere!</vt:lpstr>
      <vt:lpstr>Hazelcast:  Unified Platform</vt:lpstr>
      <vt:lpstr>Hazelcast Versus Other Real-Time Data Platforms</vt:lpstr>
      <vt:lpstr>Our Integrated Advantage</vt:lpstr>
      <vt:lpstr>Modernize Applications via Real-Time Focus From Edge to Data Center to the Cloud</vt:lpstr>
      <vt:lpstr>Core Platform</vt:lpstr>
      <vt:lpstr>Data Sources and Sinks</vt:lpstr>
      <vt:lpstr>Interfaces</vt:lpstr>
      <vt:lpstr>Systems of Record</vt:lpstr>
      <vt:lpstr>Hazelcast Architecture</vt:lpstr>
      <vt:lpstr>Traditional Stream Processing Architecture</vt:lpstr>
      <vt:lpstr>The Hazelcast Architecture</vt:lpstr>
      <vt:lpstr>Deployment Architecture vs Traditional</vt:lpstr>
      <vt:lpstr>How Is Hazelcast Different?</vt:lpstr>
      <vt:lpstr>Hazelcast Advantages </vt:lpstr>
      <vt:lpstr>Hazelcast Enables…</vt:lpstr>
      <vt:lpstr>Gigascale Real-time Data Processing</vt:lpstr>
      <vt:lpstr>Real-Time Streaming Analytics</vt:lpstr>
      <vt:lpstr>On-Demand, Near-Real-Time Analytics</vt:lpstr>
      <vt:lpstr>Architecture – Scale Ingest/Data/Compute/ML</vt:lpstr>
      <vt:lpstr>Machine Learning Inference</vt:lpstr>
      <vt:lpstr>Python Models</vt:lpstr>
      <vt:lpstr>Stream Processing  Deployment Choices</vt:lpstr>
      <vt:lpstr>Demo</vt:lpstr>
      <vt:lpstr>Demos</vt:lpstr>
      <vt:lpstr>Stream Processing (Embedded) </vt:lpstr>
      <vt:lpstr>Stream Processing (Client/Server) </vt:lpstr>
      <vt:lpstr> SQL Over Kafka</vt:lpstr>
      <vt:lpstr> SQL Over Kafka</vt:lpstr>
      <vt:lpstr>Best Practices</vt:lpstr>
      <vt:lpstr>Enemies of Stream Processing</vt:lpstr>
      <vt:lpstr>Give It a Try or Learn More</vt:lpstr>
      <vt:lpstr>Join the Hazelcast Developer Community</vt:lpstr>
      <vt:lpstr>Hazelcast is Hiring!</vt:lpstr>
      <vt:lpstr>Scan QR Code to Win $100 Gift Voucher </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Hazelcast Architecture</dc:title>
  <dc:creator>Dale Kim</dc:creator>
  <cp:lastModifiedBy>Fawaz Ghali</cp:lastModifiedBy>
  <cp:revision>75</cp:revision>
  <dcterms:created xsi:type="dcterms:W3CDTF">2021-07-16T18:52:38Z</dcterms:created>
  <dcterms:modified xsi:type="dcterms:W3CDTF">2022-07-19T15:04:24Z</dcterms:modified>
</cp:coreProperties>
</file>